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483" r:id="rId2"/>
    <p:sldId id="755" r:id="rId3"/>
    <p:sldId id="767" r:id="rId4"/>
    <p:sldId id="756" r:id="rId5"/>
    <p:sldId id="757" r:id="rId6"/>
    <p:sldId id="759" r:id="rId7"/>
    <p:sldId id="758" r:id="rId8"/>
    <p:sldId id="766" r:id="rId9"/>
    <p:sldId id="1810" r:id="rId10"/>
    <p:sldId id="531" r:id="rId11"/>
    <p:sldId id="760" r:id="rId12"/>
    <p:sldId id="761" r:id="rId13"/>
    <p:sldId id="1815" r:id="rId14"/>
    <p:sldId id="770" r:id="rId15"/>
    <p:sldId id="772" r:id="rId16"/>
    <p:sldId id="787" r:id="rId17"/>
    <p:sldId id="789" r:id="rId18"/>
    <p:sldId id="605" r:id="rId19"/>
    <p:sldId id="773" r:id="rId20"/>
    <p:sldId id="774" r:id="rId21"/>
    <p:sldId id="762" r:id="rId22"/>
    <p:sldId id="763" r:id="rId23"/>
    <p:sldId id="765" r:id="rId24"/>
    <p:sldId id="764" r:id="rId25"/>
    <p:sldId id="771" r:id="rId26"/>
    <p:sldId id="769" r:id="rId27"/>
    <p:sldId id="768" r:id="rId28"/>
    <p:sldId id="1811" r:id="rId29"/>
    <p:sldId id="1812" r:id="rId30"/>
    <p:sldId id="1813" r:id="rId31"/>
    <p:sldId id="1814" r:id="rId32"/>
    <p:sldId id="754" r:id="rId33"/>
    <p:sldId id="751" r:id="rId34"/>
    <p:sldId id="752" r:id="rId35"/>
    <p:sldId id="1816" r:id="rId36"/>
    <p:sldId id="65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7C80"/>
    <a:srgbClr val="40FFFF"/>
    <a:srgbClr val="FF4040"/>
    <a:srgbClr val="C0C000"/>
    <a:srgbClr val="FF00FF"/>
    <a:srgbClr val="66FF33"/>
    <a:srgbClr val="FF5050"/>
    <a:srgbClr val="9F9FD5"/>
    <a:srgbClr val="D163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74" d="100"/>
          <a:sy n="74" d="100"/>
        </p:scale>
        <p:origin x="3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niemier\Box%20Sync\Teaching\CSE%2030321\Lectures\01\Matrix%20Multiply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  <a:ea typeface="+mn-ea"/>
                <a:cs typeface="+mn-cs"/>
              </a:defRPr>
            </a:pPr>
            <a:r>
              <a:rPr lang="en-US" sz="1600" dirty="0">
                <a:solidFill>
                  <a:schemeClr val="bg1"/>
                </a:solidFill>
              </a:rPr>
              <a:t>Matrix Multiply Run Time (1000 x 1000 matrices)</a:t>
            </a:r>
          </a:p>
        </c:rich>
      </c:tx>
      <c:layout>
        <c:manualLayout>
          <c:xMode val="edge"/>
          <c:yMode val="edge"/>
          <c:x val="0.15176526014382433"/>
          <c:y val="5.66324126907962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446232853663294"/>
          <c:y val="0.14217162190120361"/>
          <c:w val="0.81015988338659384"/>
          <c:h val="0.6521456997164381"/>
        </c:manualLayout>
      </c:layout>
      <c:scatterChart>
        <c:scatterStyle val="lineMarker"/>
        <c:varyColors val="0"/>
        <c:ser>
          <c:idx val="0"/>
          <c:order val="0"/>
          <c:tx>
            <c:v>Alternative MM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Sheet1!$C$5:$C$14</c:f>
              <c:numCache>
                <c:formatCode>General</c:formatCode>
                <c:ptCount val="10"/>
                <c:pt idx="0">
                  <c:v>2.397357</c:v>
                </c:pt>
                <c:pt idx="1">
                  <c:v>2.2866219999999999</c:v>
                </c:pt>
                <c:pt idx="2">
                  <c:v>2.3818839999999999</c:v>
                </c:pt>
                <c:pt idx="3">
                  <c:v>2.3200560000000001</c:v>
                </c:pt>
                <c:pt idx="4">
                  <c:v>2.404458</c:v>
                </c:pt>
                <c:pt idx="5">
                  <c:v>2.2566329999999999</c:v>
                </c:pt>
                <c:pt idx="6">
                  <c:v>2.290197</c:v>
                </c:pt>
                <c:pt idx="7">
                  <c:v>2.443422</c:v>
                </c:pt>
                <c:pt idx="8">
                  <c:v>2.2990659999999998</c:v>
                </c:pt>
                <c:pt idx="9">
                  <c:v>2.427565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432-B74D-AC75-FBF9896FD745}"/>
            </c:ext>
          </c:extLst>
        </c:ser>
        <c:ser>
          <c:idx val="1"/>
          <c:order val="1"/>
          <c:tx>
            <c:v>Conventional MM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Sheet1!$B$5:$B$14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xVal>
          <c:yVal>
            <c:numRef>
              <c:f>Sheet1!$D$5:$D$14</c:f>
              <c:numCache>
                <c:formatCode>General</c:formatCode>
                <c:ptCount val="10"/>
                <c:pt idx="0">
                  <c:v>3.3316219999999999</c:v>
                </c:pt>
                <c:pt idx="1">
                  <c:v>3.205759</c:v>
                </c:pt>
                <c:pt idx="2">
                  <c:v>3.463676</c:v>
                </c:pt>
                <c:pt idx="3">
                  <c:v>3.5151849999999998</c:v>
                </c:pt>
                <c:pt idx="4">
                  <c:v>3.7470789999999998</c:v>
                </c:pt>
                <c:pt idx="5">
                  <c:v>3.2033429999999998</c:v>
                </c:pt>
                <c:pt idx="6">
                  <c:v>3.3964120000000002</c:v>
                </c:pt>
                <c:pt idx="7">
                  <c:v>3.3812950000000002</c:v>
                </c:pt>
                <c:pt idx="8">
                  <c:v>3.2303670000000002</c:v>
                </c:pt>
                <c:pt idx="9">
                  <c:v>3.204853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432-B74D-AC75-FBF9896FD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53379247"/>
        <c:axId val="1553380879"/>
      </c:scatterChart>
      <c:valAx>
        <c:axId val="1553379247"/>
        <c:scaling>
          <c:orientation val="minMax"/>
          <c:max val="10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number</a:t>
                </a:r>
              </a:p>
            </c:rich>
          </c:tx>
          <c:layout>
            <c:manualLayout>
              <c:xMode val="edge"/>
              <c:yMode val="edge"/>
              <c:x val="0.44452934560741286"/>
              <c:y val="0.885788689402531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80879"/>
        <c:crosses val="autoZero"/>
        <c:crossBetween val="midCat"/>
        <c:majorUnit val="1"/>
      </c:valAx>
      <c:valAx>
        <c:axId val="1553380879"/>
        <c:scaling>
          <c:orientation val="minMax"/>
          <c:max val="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Helvetica" pitchFamily="2" charset="0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chemeClr val="bg1"/>
                    </a:solidFill>
                  </a:rPr>
                  <a:t>Run time (s)</a:t>
                </a:r>
              </a:p>
            </c:rich>
          </c:tx>
          <c:layout>
            <c:manualLayout>
              <c:xMode val="edge"/>
              <c:yMode val="edge"/>
              <c:x val="2.0277510600250639E-2"/>
              <c:y val="0.318625933431602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" pitchFamily="2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Helvetica" pitchFamily="2" charset="0"/>
                <a:ea typeface="+mn-ea"/>
                <a:cs typeface="+mn-cs"/>
              </a:defRPr>
            </a:pPr>
            <a:endParaRPr lang="en-US"/>
          </a:p>
        </c:txPr>
        <c:crossAx val="1553379247"/>
        <c:crosses val="autoZero"/>
        <c:crossBetween val="midCat"/>
        <c:majorUnit val="0.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45843626267212023"/>
          <c:y val="0.66666139298275517"/>
          <c:w val="0.47273207324377148"/>
          <c:h val="8.2952208253721016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Helvetica" pitchFamily="2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A2E36-6541-49C1-B63A-3451EEC4E67F}" type="datetimeFigureOut">
              <a:rPr lang="en-US" smtClean="0"/>
              <a:t>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0E393-9087-4839-B8EF-E71850C1D4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85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0E393-9087-4839-B8EF-E71850C1D4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7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https://www.cnet.com/tech/computing/google-developing-its-own-arm-based-processors-for-chromebooks-report-says/</a:t>
            </a:r>
          </a:p>
          <a:p>
            <a:r>
              <a:rPr lang="en-US" dirty="0"/>
              <a:t>https://www.cnbc.com/2021/09/06/why-tesla-apple-google-and-facebook-are-designing-their-own-chips.html</a:t>
            </a:r>
          </a:p>
          <a:p>
            <a:r>
              <a:rPr lang="en-US" dirty="0"/>
              <a:t>https://www.theregister.com/2022/01/13/microsoft_apple_chip_expert/</a:t>
            </a:r>
          </a:p>
          <a:p>
            <a:r>
              <a:rPr lang="en-US" dirty="0"/>
              <a:t>https://www.apple.com/newsroom/2020/06/apple-announces-mac-transition-to-apple-silicon/</a:t>
            </a:r>
          </a:p>
          <a:p>
            <a:r>
              <a:rPr lang="en-US" dirty="0"/>
              <a:t>https://</a:t>
            </a:r>
            <a:r>
              <a:rPr lang="en-US" dirty="0" err="1"/>
              <a:t>siliconangle.com</a:t>
            </a:r>
            <a:r>
              <a:rPr lang="en-US" dirty="0"/>
              <a:t>/2023/07/06/googles-first-fully-custom-pixel-smartphone-chip-delayed-2025/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A5952D-10FF-1F4B-8FB2-A83F593CC3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9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>
            <a:lvl1pPr algn="ctr">
              <a:defRPr sz="6000" b="1">
                <a:ln>
                  <a:solidFill>
                    <a:srgbClr val="0C2340"/>
                  </a:solidFill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ln>
            <a:noFill/>
          </a:ln>
        </p:spPr>
        <p:txBody>
          <a:bodyPr>
            <a:scene3d>
              <a:camera prst="obliqueBottomRight"/>
              <a:lightRig rig="threePt" dir="t"/>
            </a:scene3d>
            <a:sp3d/>
          </a:bodyPr>
          <a:lstStyle>
            <a:lvl1pPr marL="0" indent="0" algn="ctr">
              <a:buNone/>
              <a:defRPr sz="2400">
                <a:ln w="3175">
                  <a:noFill/>
                </a:ln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ffectLst/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0321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5636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265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scene3d>
              <a:camera prst="obliqueBottomRight"/>
              <a:lightRig rig="threePt" dir="t"/>
            </a:scene3d>
            <a:sp3d/>
          </a:bodyPr>
          <a:lstStyle>
            <a:lvl1pPr marL="463550" indent="-463550">
              <a:spcAft>
                <a:spcPts val="600"/>
              </a:spcAft>
              <a:defRPr>
                <a:solidFill>
                  <a:schemeClr val="bg1"/>
                </a:solidFill>
              </a:defRPr>
            </a:lvl1pPr>
            <a:lvl2pPr marL="914400" indent="-450850">
              <a:spcAft>
                <a:spcPts val="600"/>
              </a:spcAft>
              <a:buSzPct val="125000"/>
              <a:buFontTx/>
              <a:buBlip>
                <a:blip r:embed="rId2"/>
              </a:buBlip>
              <a:defRPr>
                <a:solidFill>
                  <a:schemeClr val="bg1"/>
                </a:solidFill>
              </a:defRPr>
            </a:lvl2pPr>
            <a:lvl3pPr marL="1379538" indent="-465138">
              <a:spcAft>
                <a:spcPts val="600"/>
              </a:spcAft>
              <a:buFontTx/>
              <a:buBlip>
                <a:blip r:embed="rId3"/>
              </a:buBlip>
              <a:defRPr>
                <a:solidFill>
                  <a:schemeClr val="bg1"/>
                </a:solidFill>
              </a:defRPr>
            </a:lvl3pPr>
            <a:lvl4pPr>
              <a:spcAft>
                <a:spcPts val="6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6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933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357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4305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9069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8059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114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6225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080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3834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u="sng" kern="1200">
          <a:solidFill>
            <a:schemeClr val="tx1"/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Tx/>
        <a:buBlip>
          <a:blip r:embed="rId13"/>
        </a:buBlip>
        <a:defRPr sz="2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2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20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3"/>
        </a:buBlip>
        <a:defRPr sz="18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anvas.nd.edu/courses/82217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ack.com/client/T0HJVP8MS/C06DND1TLBY" TargetMode="External"/><Relationship Id="rId2" Type="http://schemas.openxmlformats.org/officeDocument/2006/relationships/hyperlink" Target="https://learn.zybook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in/gregariousmatt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Kf1I759PPQ?start=13&amp;feature=oembed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ref=%22https:/fsapartners.ed.gov/sites/default/files/attachments/dpcletters/GEN1106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hyperlink" Target="https://www.instagram.com/p/CQPMA4qAMht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cgamer.com/age-of-empires-developer-confirms-the-game-is-mostly-written-in-low-level-assembly-code-because-we-could-scroll-the-screen-and-fill-it-with-sprites-as-fast-or-faster-than-competitors-like-starcraft-even-though-we-had-twice-as-many-pixels/?utm_campaign=socialflow&amp;utm_source=facebook.com&amp;utm_medium=socia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ackread.com/hackers-casinos-fish-tank-smart-thermometer-hac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platform.com/2018/01/08/cost-spectre-meltdown-server-taxes/" TargetMode="External"/><Relationship Id="rId2" Type="http://schemas.openxmlformats.org/officeDocument/2006/relationships/hyperlink" Target="https://meltdownattac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tentimages.storage.googleapis.com/8d/e5/31/7118e3974ff034/US9531384.pdf" TargetMode="External"/><Relationship Id="rId5" Type="http://schemas.openxmlformats.org/officeDocument/2006/relationships/hyperlink" Target="https://www.tomshardware.com/news/tesla-mcu-amd-asp-flaw-jailbreak" TargetMode="External"/><Relationship Id="rId4" Type="http://schemas.openxmlformats.org/officeDocument/2006/relationships/hyperlink" Target="https://www.bleepingcomputer.com/news/security/new-downfall-attacks-on-intel-cpus-steal-encryption-keys-dat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AutoGenerated: 483"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1353192"/>
            <a:ext cx="12192000" cy="2679031"/>
          </a:xfrm>
        </p:spPr>
        <p:txBody>
          <a:bodyPr>
            <a:noAutofit/>
            <a:scene3d>
              <a:camera prst="obliqueBottomRight"/>
              <a:lightRig rig="threePt" dir="t"/>
            </a:scene3d>
            <a:sp3d extrusionH="57150">
              <a:bevelT w="57150" h="38100" prst="artDeco"/>
              <a:bevelB w="57150" h="38100" prst="artDeco"/>
            </a:sp3d>
          </a:bodyPr>
          <a:lstStyle/>
          <a:p>
            <a:r>
              <a:rPr lang="en-US" u="none" dirty="0">
                <a:ln>
                  <a:noFill/>
                </a:ln>
                <a:effectLst>
                  <a:glow rad="101600">
                    <a:srgbClr val="0C2340">
                      <a:alpha val="40000"/>
                    </a:srgbClr>
                  </a:glow>
                  <a:outerShdw blurRad="50800" dist="38100" algn="l" rotWithShape="0">
                    <a:srgbClr val="0C2340"/>
                  </a:outerShdw>
                </a:effectLst>
              </a:rPr>
              <a:t>Lecture 00 – Introduction to Computer Architecture</a:t>
            </a:r>
            <a:br>
              <a:rPr lang="en-US" u="none" dirty="0">
                <a:ln>
                  <a:noFill/>
                </a:ln>
                <a:effectLst>
                  <a:glow rad="101600">
                    <a:srgbClr val="0C2340">
                      <a:alpha val="40000"/>
                    </a:srgbClr>
                  </a:glow>
                  <a:outerShdw blurRad="50800" dist="38100" algn="l" rotWithShape="0">
                    <a:srgbClr val="0C2340"/>
                  </a:outerShdw>
                </a:effectLst>
              </a:rPr>
            </a:br>
            <a:endParaRPr lang="en-US" u="none" dirty="0">
              <a:ln>
                <a:noFill/>
              </a:ln>
              <a:effectLst>
                <a:glow rad="101600">
                  <a:srgbClr val="0C2340">
                    <a:alpha val="40000"/>
                  </a:srgbClr>
                </a:glow>
                <a:outerShdw blurRad="50800" dist="38100" algn="l" rotWithShape="0">
                  <a:srgbClr val="0C2340"/>
                </a:outerShdw>
              </a:effectLst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9CA5EF1-6808-4EF4-A342-AD5EC3E57B34}" type="datetime1">
              <a:rPr lang="en-US" smtClean="0"/>
              <a:t>1/15/2024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54D819-C57D-41BA-826A-6EA68356AB8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0" y="4182647"/>
            <a:ext cx="12191999" cy="2023279"/>
          </a:xfrm>
        </p:spPr>
        <p:txBody>
          <a:bodyPr>
            <a:normAutofit/>
            <a:scene3d>
              <a:camera prst="obliqueBottomRight"/>
              <a:lightRig rig="threePt" dir="t"/>
            </a:scene3d>
            <a:sp3d extrusionH="57150">
              <a:bevelT w="57150" h="38100" prst="artDeco"/>
            </a:sp3d>
          </a:bodyPr>
          <a:lstStyle/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Dr. Matthew Morrison</a:t>
            </a:r>
          </a:p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Assistant Teaching Professor</a:t>
            </a:r>
          </a:p>
          <a:p>
            <a:r>
              <a:rPr lang="en-US" sz="2800" dirty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University of Notre Dame </a:t>
            </a:r>
          </a:p>
          <a:p>
            <a:fld id="{14E0B013-D61D-45FA-8931-C60F99943D32}" type="datetime4">
              <a:rPr lang="en-US" sz="2800" smtClean="0">
                <a:effectLst>
                  <a:glow rad="127000">
                    <a:srgbClr val="0C2340">
                      <a:alpha val="40000"/>
                    </a:srgbClr>
                  </a:glow>
                  <a:outerShdw blurRad="50800" dist="38100" dir="18900000" algn="bl" rotWithShape="0">
                    <a:prstClr val="black"/>
                  </a:outerShdw>
                </a:effectLst>
              </a:rPr>
              <a:t>January 15, 2024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000" y="127000"/>
            <a:ext cx="1270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latin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3838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4D7C1-3E0D-6C41-9721-E68E8EED9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course: Custom Silicon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E2849-C13C-A144-B022-94A3F6BCE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40800" y="6462184"/>
            <a:ext cx="2844800" cy="243416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eaLnBrk="1" fontAlgn="base" hangingPunct="1">
              <a:spcBef>
                <a:spcPct val="0"/>
              </a:spcBef>
              <a:spcAft>
                <a:spcPct val="0"/>
              </a:spcAft>
              <a:defRPr sz="1333" kern="1200">
                <a:solidFill>
                  <a:srgbClr val="898989"/>
                </a:solidFill>
                <a:latin typeface="GalaxiePolaris-Book" pitchFamily="2" charset="0"/>
                <a:ea typeface="MS PGothic" panose="020B0600070205080204" pitchFamily="34" charset="-128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fld id="{0429E6AA-AD3F-488C-AC39-223DC3EA1C9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F6A96A-1FFA-DD48-9A02-3EE56CC7E0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350"/>
          <a:stretch/>
        </p:blipFill>
        <p:spPr>
          <a:xfrm>
            <a:off x="111690" y="1291262"/>
            <a:ext cx="5043471" cy="16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8AD42-FFC9-AE3C-89F9-A28C4C1B0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04" y="5001504"/>
            <a:ext cx="9967824" cy="1691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8B7209-D9D3-D347-0905-50DF6589A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268" y="1216281"/>
            <a:ext cx="6835732" cy="36655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72C715-3579-696C-7957-D67DC9419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641141"/>
            <a:ext cx="10790855" cy="4610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9652D5-94EE-D8E4-A1B9-1E19B31A8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2125" y="1291262"/>
            <a:ext cx="7772400" cy="53247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FF8CBC-7B88-4576-8895-60E48F36F7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6513" y="1342842"/>
            <a:ext cx="6994228" cy="505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1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C4E6-4BE6-4F12-978A-9EF6DFEE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2A531-5550-49FB-8EBC-05C4A4303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your current opinions on this course?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do you </a:t>
            </a:r>
            <a:r>
              <a:rPr lang="en-US" i="1" dirty="0"/>
              <a:t>think</a:t>
            </a:r>
            <a:r>
              <a:rPr lang="en-US" dirty="0"/>
              <a:t> you are required to take this class?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Let’s put all these thoughts on the board</a:t>
            </a:r>
          </a:p>
        </p:txBody>
      </p:sp>
    </p:spTree>
    <p:extLst>
      <p:ext uri="{BB962C8B-B14F-4D97-AF65-F5344CB8AC3E}">
        <p14:creationId xmlns:p14="http://schemas.microsoft.com/office/powerpoint/2010/main" val="137110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54BD9-92DD-4532-AF3C-74F6F447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F6514-C526-4AAC-8B99-D3589B76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Story Time: Intel interview</a:t>
            </a:r>
          </a:p>
          <a:p>
            <a:r>
              <a:rPr lang="en-US" dirty="0"/>
              <a:t>Definitions</a:t>
            </a:r>
          </a:p>
          <a:p>
            <a:pPr lvl="1"/>
            <a:r>
              <a:rPr lang="en-US" dirty="0">
                <a:solidFill>
                  <a:srgbClr val="40FFFF"/>
                </a:solidFill>
              </a:rPr>
              <a:t>Computer Architecture </a:t>
            </a:r>
            <a:r>
              <a:rPr lang="en-US" dirty="0"/>
              <a:t>– System attributes of a computer that contribute to its logical execution and are </a:t>
            </a:r>
            <a:r>
              <a:rPr lang="en-US" b="1" u="sng" dirty="0"/>
              <a:t>visible</a:t>
            </a:r>
            <a:r>
              <a:rPr lang="en-US" dirty="0"/>
              <a:t> to the programmer</a:t>
            </a:r>
          </a:p>
          <a:p>
            <a:pPr lvl="1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Computer Organization </a:t>
            </a:r>
            <a:r>
              <a:rPr lang="en-US" dirty="0"/>
              <a:t>– Physical details of a computer that are </a:t>
            </a:r>
            <a:r>
              <a:rPr lang="en-US" b="1" u="sng" dirty="0"/>
              <a:t>transparent</a:t>
            </a:r>
            <a:r>
              <a:rPr lang="en-US" dirty="0"/>
              <a:t> to the programmer</a:t>
            </a:r>
          </a:p>
          <a:p>
            <a:r>
              <a:rPr lang="en-US" dirty="0"/>
              <a:t>In the future</a:t>
            </a:r>
          </a:p>
          <a:p>
            <a:pPr lvl="1"/>
            <a:r>
              <a:rPr lang="en-US" dirty="0"/>
              <a:t>Problem 1 on HW 1, Exam 1, and the Final Exam</a:t>
            </a:r>
          </a:p>
          <a:p>
            <a:pPr lvl="2"/>
            <a:r>
              <a:rPr lang="en-US" u="sng" dirty="0">
                <a:solidFill>
                  <a:srgbClr val="FF7C80"/>
                </a:solidFill>
              </a:rPr>
              <a:t>“Define and differentiate between computer architecture and computer organization”</a:t>
            </a:r>
          </a:p>
        </p:txBody>
      </p:sp>
    </p:spTree>
    <p:extLst>
      <p:ext uri="{BB962C8B-B14F-4D97-AF65-F5344CB8AC3E}">
        <p14:creationId xmlns:p14="http://schemas.microsoft.com/office/powerpoint/2010/main" val="178113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D846-31ED-4F7B-B983-6EC89FF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from Logic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C757F-9A2A-41A8-9F44-D23AB20CC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Albacore Architecture</a:t>
            </a:r>
          </a:p>
          <a:p>
            <a:r>
              <a:rPr lang="en-US" dirty="0"/>
              <a:t>What are the 5 stages of operation?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CAA93-ECF0-4CC9-9086-B676F3975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50" y="3307645"/>
            <a:ext cx="8840640" cy="318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1116-83D2-4D52-B143-BC64E587B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 Catalog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E89E-D8BB-4649-BD8E-292A9A9C5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Adobe Garamond Pro" panose="02020502060506020403"/>
              </a:rPr>
              <a:t>Introduction to </a:t>
            </a:r>
            <a:r>
              <a:rPr lang="en-US" b="1" i="0" dirty="0">
                <a:effectLst/>
                <a:latin typeface="Adobe Garamond Pro" panose="02020502060506020403"/>
              </a:rPr>
              <a:t>basic architectural concepts</a:t>
            </a:r>
            <a:r>
              <a:rPr lang="en-US" b="0" i="0" dirty="0">
                <a:effectLst/>
                <a:latin typeface="Adobe Garamond Pro" panose="02020502060506020403"/>
              </a:rPr>
              <a:t> that are present in </a:t>
            </a:r>
            <a:r>
              <a:rPr lang="en-US" b="1" i="0" dirty="0">
                <a:effectLst/>
                <a:latin typeface="Adobe Garamond Pro" panose="02020502060506020403"/>
              </a:rPr>
              <a:t>current scalar machines</a:t>
            </a:r>
            <a:r>
              <a:rPr lang="en-US" b="0" i="0" dirty="0">
                <a:effectLst/>
                <a:latin typeface="Adobe Garamond Pro" panose="02020502060506020403"/>
              </a:rPr>
              <a:t>, together with an introduction to </a:t>
            </a:r>
            <a:r>
              <a:rPr lang="en-US" b="1" i="0" dirty="0">
                <a:effectLst/>
                <a:latin typeface="Adobe Garamond Pro" panose="02020502060506020403"/>
              </a:rPr>
              <a:t>assembly language programming</a:t>
            </a:r>
            <a:r>
              <a:rPr lang="en-US" b="0" i="0" dirty="0">
                <a:effectLst/>
                <a:latin typeface="Adobe Garamond Pro" panose="02020502060506020403"/>
              </a:rPr>
              <a:t>, </a:t>
            </a:r>
            <a:r>
              <a:rPr lang="en-US" b="1" i="0" dirty="0">
                <a:effectLst/>
                <a:latin typeface="Adobe Garamond Pro" panose="02020502060506020403"/>
              </a:rPr>
              <a:t>computer arithmetic</a:t>
            </a:r>
            <a:r>
              <a:rPr lang="en-US" b="0" i="0" dirty="0">
                <a:effectLst/>
                <a:latin typeface="Adobe Garamond Pro" panose="02020502060506020403"/>
              </a:rPr>
              <a:t>, and </a:t>
            </a:r>
            <a:r>
              <a:rPr lang="en-US" b="1" i="0" dirty="0">
                <a:effectLst/>
                <a:latin typeface="Adobe Garamond Pro" panose="02020502060506020403"/>
              </a:rPr>
              <a:t>performance evaluation</a:t>
            </a:r>
            <a:r>
              <a:rPr lang="en-US" b="0" i="0" dirty="0">
                <a:effectLst/>
                <a:latin typeface="Adobe Garamond Pro" panose="02020502060506020403"/>
              </a:rPr>
              <a:t>. </a:t>
            </a:r>
          </a:p>
          <a:p>
            <a:pPr algn="l"/>
            <a:r>
              <a:rPr lang="en-US" b="0" i="0" dirty="0">
                <a:effectLst/>
                <a:latin typeface="Adobe Garamond Pro" panose="02020502060506020403"/>
              </a:rPr>
              <a:t>Commercial computer-aided-design software is used to deepen the student's understanding of the </a:t>
            </a:r>
            <a:r>
              <a:rPr lang="en-US" b="1" i="0" dirty="0">
                <a:effectLst/>
                <a:latin typeface="Adobe Garamond Pro" panose="02020502060506020403"/>
              </a:rPr>
              <a:t>top-down processor design methodology</a:t>
            </a:r>
            <a:r>
              <a:rPr lang="en-US" b="0" i="0" dirty="0">
                <a:effectLst/>
                <a:latin typeface="Adobe Garamond Pro" panose="02020502060506020403"/>
              </a:rPr>
              <a:t>. MIPS-based assembly language will be used.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150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0BDB4-8046-419F-A90D-23846C054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Architecture Breakdown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497F7-98A5-4903-96C0-E02A7689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16D30-1A6E-4FF5-AE69-0FD032576262}"/>
              </a:ext>
            </a:extLst>
          </p:cNvPr>
          <p:cNvSpPr/>
          <p:nvPr/>
        </p:nvSpPr>
        <p:spPr>
          <a:xfrm>
            <a:off x="84296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4C1B9-1394-4DE2-8A82-5C0AE6D19A81}"/>
              </a:ext>
            </a:extLst>
          </p:cNvPr>
          <p:cNvSpPr txBox="1"/>
          <p:nvPr/>
        </p:nvSpPr>
        <p:spPr>
          <a:xfrm>
            <a:off x="5120747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EB45DD-2402-43FB-98DD-21907C4D429D}"/>
              </a:ext>
            </a:extLst>
          </p:cNvPr>
          <p:cNvSpPr/>
          <p:nvPr/>
        </p:nvSpPr>
        <p:spPr>
          <a:xfrm>
            <a:off x="162029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A7B3BE-BB8B-42C8-A24C-628B9082469A}"/>
              </a:ext>
            </a:extLst>
          </p:cNvPr>
          <p:cNvSpPr/>
          <p:nvPr/>
        </p:nvSpPr>
        <p:spPr>
          <a:xfrm>
            <a:off x="7292787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E41423-7D5E-410E-9FF5-FA4B530C5540}"/>
              </a:ext>
            </a:extLst>
          </p:cNvPr>
          <p:cNvSpPr/>
          <p:nvPr/>
        </p:nvSpPr>
        <p:spPr>
          <a:xfrm>
            <a:off x="16203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DF0AC5-0E2C-41A9-ABC8-285A408BD5BF}"/>
              </a:ext>
            </a:extLst>
          </p:cNvPr>
          <p:cNvSpPr/>
          <p:nvPr/>
        </p:nvSpPr>
        <p:spPr>
          <a:xfrm>
            <a:off x="22440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67ACE3-DBC8-4C15-AC74-A85118DD6C95}"/>
              </a:ext>
            </a:extLst>
          </p:cNvPr>
          <p:cNvSpPr/>
          <p:nvPr/>
        </p:nvSpPr>
        <p:spPr>
          <a:xfrm>
            <a:off x="22619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1C67D2A-EA53-4F71-B10F-21E98772F861}"/>
              </a:ext>
            </a:extLst>
          </p:cNvPr>
          <p:cNvSpPr/>
          <p:nvPr/>
        </p:nvSpPr>
        <p:spPr>
          <a:xfrm>
            <a:off x="22619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9A1C82CC-061A-42F4-BBB3-EEAF03DF9A01}"/>
              </a:ext>
            </a:extLst>
          </p:cNvPr>
          <p:cNvSpPr/>
          <p:nvPr/>
        </p:nvSpPr>
        <p:spPr>
          <a:xfrm>
            <a:off x="6465349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208B66-440F-4F0E-B3FC-674ADEA4DF9E}"/>
              </a:ext>
            </a:extLst>
          </p:cNvPr>
          <p:cNvSpPr/>
          <p:nvPr/>
        </p:nvSpPr>
        <p:spPr>
          <a:xfrm>
            <a:off x="7292787" y="1529561"/>
            <a:ext cx="4761989" cy="2713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Code</a:t>
            </a:r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862905-D807-4758-8A6B-582B49A5A8E6}"/>
              </a:ext>
            </a:extLst>
          </p:cNvPr>
          <p:cNvSpPr txBox="1"/>
          <p:nvPr/>
        </p:nvSpPr>
        <p:spPr>
          <a:xfrm>
            <a:off x="7450181" y="2135073"/>
            <a:ext cx="2721314" cy="2036356"/>
          </a:xfrm>
          <a:prstGeom prst="rect">
            <a:avLst/>
          </a:prstGeom>
          <a:noFill/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main(void) {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</a:t>
            </a:r>
            <a:r>
              <a:rPr lang="en-US" sz="1588" b="1" dirty="0" err="1">
                <a:latin typeface="Courier"/>
                <a:cs typeface="Courier"/>
              </a:rPr>
              <a:t>int</a:t>
            </a:r>
            <a:r>
              <a:rPr lang="en-US" sz="1588" b="1" dirty="0">
                <a:latin typeface="Courier"/>
                <a:cs typeface="Courier"/>
              </a:rPr>
              <a:t> a, b, c;</a:t>
            </a:r>
          </a:p>
          <a:p>
            <a:endParaRPr lang="en-US" sz="1588" b="1" dirty="0">
              <a:latin typeface="Courier"/>
              <a:cs typeface="Courier"/>
            </a:endParaRPr>
          </a:p>
          <a:p>
            <a:r>
              <a:rPr lang="en-US" sz="1588" b="1" dirty="0">
                <a:latin typeface="Courier"/>
                <a:cs typeface="Courier"/>
              </a:rPr>
              <a:t>  for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=0;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&lt;5; </a:t>
            </a:r>
            <a:r>
              <a:rPr lang="en-US" sz="1588" b="1" dirty="0" err="1">
                <a:latin typeface="Courier"/>
                <a:cs typeface="Courier"/>
              </a:rPr>
              <a:t>i</a:t>
            </a:r>
            <a:r>
              <a:rPr lang="en-US" sz="1588" b="1" dirty="0">
                <a:latin typeface="Courier"/>
                <a:cs typeface="Courier"/>
              </a:rPr>
              <a:t>++ {</a:t>
            </a:r>
          </a:p>
          <a:p>
            <a:r>
              <a:rPr lang="en-US" sz="1588" b="1" dirty="0">
                <a:latin typeface="Courier"/>
                <a:cs typeface="Courier"/>
              </a:rPr>
              <a:t>    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 = (</a:t>
            </a:r>
            <a:r>
              <a:rPr lang="en-US" sz="1588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588" b="1" dirty="0">
                <a:latin typeface="Courier"/>
                <a:cs typeface="Courier"/>
              </a:rPr>
              <a:t>*</a:t>
            </a:r>
            <a:r>
              <a:rPr lang="en-US" sz="1588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588" b="1" dirty="0">
                <a:latin typeface="Courier"/>
                <a:cs typeface="Courier"/>
              </a:rPr>
              <a:t>) + </a:t>
            </a:r>
            <a:r>
              <a:rPr lang="en-US" sz="1588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588" b="1" dirty="0">
                <a:latin typeface="Courier"/>
                <a:cs typeface="Courier"/>
              </a:rPr>
              <a:t>;</a:t>
            </a:r>
          </a:p>
          <a:p>
            <a:r>
              <a:rPr lang="en-US" sz="1588" b="1" dirty="0">
                <a:latin typeface="Courier"/>
                <a:cs typeface="Courier"/>
              </a:rPr>
              <a:t>  }</a:t>
            </a:r>
          </a:p>
          <a:p>
            <a:r>
              <a:rPr lang="en-US" sz="1588" b="1" dirty="0">
                <a:latin typeface="Courier"/>
                <a:cs typeface="Courier"/>
              </a:rPr>
              <a:t>}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A9FE77C3-5F77-4495-9C35-F7CA9A7C6E46}"/>
              </a:ext>
            </a:extLst>
          </p:cNvPr>
          <p:cNvSpPr/>
          <p:nvPr/>
        </p:nvSpPr>
        <p:spPr>
          <a:xfrm rot="5400000">
            <a:off x="9142156" y="4004755"/>
            <a:ext cx="989012" cy="636140"/>
          </a:xfrm>
          <a:prstGeom prst="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5DBE73-F1EF-466E-A638-52DAA430FDEA}"/>
              </a:ext>
            </a:extLst>
          </p:cNvPr>
          <p:cNvSpPr txBox="1"/>
          <p:nvPr/>
        </p:nvSpPr>
        <p:spPr>
          <a:xfrm>
            <a:off x="7334893" y="6182667"/>
            <a:ext cx="1547916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mr-IN" sz="1000" b="1" dirty="0">
                <a:latin typeface="Courier"/>
                <a:cs typeface="Courier"/>
              </a:rPr>
              <a:t>…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 = (</a:t>
            </a:r>
            <a:r>
              <a:rPr lang="en-US" sz="1000" b="1" dirty="0">
                <a:solidFill>
                  <a:srgbClr val="FF66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*</a:t>
            </a:r>
            <a:r>
              <a:rPr lang="en-US" sz="1000" b="1" dirty="0">
                <a:solidFill>
                  <a:srgbClr val="008000"/>
                </a:solidFill>
                <a:latin typeface="Courier"/>
                <a:cs typeface="Courier"/>
              </a:rPr>
              <a:t>b</a:t>
            </a:r>
            <a:r>
              <a:rPr lang="en-US" sz="1000" b="1" dirty="0">
                <a:latin typeface="Courier"/>
                <a:cs typeface="Courier"/>
              </a:rPr>
              <a:t>) + </a:t>
            </a:r>
            <a:r>
              <a:rPr lang="en-US" sz="1000" b="1" dirty="0">
                <a:solidFill>
                  <a:srgbClr val="3366FF"/>
                </a:solidFill>
                <a:latin typeface="Courier"/>
                <a:cs typeface="Courier"/>
              </a:rPr>
              <a:t>c</a:t>
            </a:r>
            <a:r>
              <a:rPr lang="en-US" sz="1000" b="1" dirty="0">
                <a:latin typeface="Courier"/>
                <a:cs typeface="Courier"/>
              </a:rPr>
              <a:t>; </a:t>
            </a:r>
            <a:r>
              <a:rPr lang="mr-IN" sz="1000" b="1" dirty="0">
                <a:latin typeface="Courier"/>
                <a:cs typeface="Courier"/>
              </a:rPr>
              <a:t>…</a:t>
            </a:r>
            <a:endParaRPr lang="en-US" sz="1000" b="1" dirty="0">
              <a:latin typeface="Courier"/>
              <a:cs typeface="Courie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BEE551-1AC0-4949-BD62-8DD374EF3B93}"/>
              </a:ext>
            </a:extLst>
          </p:cNvPr>
          <p:cNvSpPr txBox="1"/>
          <p:nvPr/>
        </p:nvSpPr>
        <p:spPr>
          <a:xfrm>
            <a:off x="269714" y="254589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87175C-C935-4EF5-B463-7B2B8503F4C8}"/>
              </a:ext>
            </a:extLst>
          </p:cNvPr>
          <p:cNvSpPr/>
          <p:nvPr/>
        </p:nvSpPr>
        <p:spPr>
          <a:xfrm>
            <a:off x="189221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C8A009-017C-40A3-A8E2-30E3B4AE84E4}"/>
              </a:ext>
            </a:extLst>
          </p:cNvPr>
          <p:cNvSpPr/>
          <p:nvPr/>
        </p:nvSpPr>
        <p:spPr>
          <a:xfrm>
            <a:off x="195458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EA1D4E-5A79-4337-B3A1-B55EF6D08D39}"/>
              </a:ext>
            </a:extLst>
          </p:cNvPr>
          <p:cNvSpPr/>
          <p:nvPr/>
        </p:nvSpPr>
        <p:spPr>
          <a:xfrm>
            <a:off x="195637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560A94-9EE6-428D-B106-E838730CA9C7}"/>
              </a:ext>
            </a:extLst>
          </p:cNvPr>
          <p:cNvSpPr/>
          <p:nvPr/>
        </p:nvSpPr>
        <p:spPr>
          <a:xfrm>
            <a:off x="195637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DEDF2D-D816-489C-9C0C-E7DCE12802C9}"/>
              </a:ext>
            </a:extLst>
          </p:cNvPr>
          <p:cNvSpPr/>
          <p:nvPr/>
        </p:nvSpPr>
        <p:spPr>
          <a:xfrm>
            <a:off x="3622390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96D9EB0-FC08-4383-806E-30FE4B06FB57}"/>
              </a:ext>
            </a:extLst>
          </p:cNvPr>
          <p:cNvSpPr/>
          <p:nvPr/>
        </p:nvSpPr>
        <p:spPr>
          <a:xfrm>
            <a:off x="3684763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47347E9-3755-4D5F-B835-C9F0D3D9FF07}"/>
              </a:ext>
            </a:extLst>
          </p:cNvPr>
          <p:cNvSpPr/>
          <p:nvPr/>
        </p:nvSpPr>
        <p:spPr>
          <a:xfrm>
            <a:off x="3686555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6F34BE-0236-45D9-9802-0A77C1736807}"/>
              </a:ext>
            </a:extLst>
          </p:cNvPr>
          <p:cNvSpPr/>
          <p:nvPr/>
        </p:nvSpPr>
        <p:spPr>
          <a:xfrm>
            <a:off x="3686555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4069A7-07A3-4194-A2A3-B8008BAC9CE8}"/>
              </a:ext>
            </a:extLst>
          </p:cNvPr>
          <p:cNvSpPr/>
          <p:nvPr/>
        </p:nvSpPr>
        <p:spPr>
          <a:xfrm>
            <a:off x="5352570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3EED8F2-DB2A-4818-848B-74DCFF08C07B}"/>
              </a:ext>
            </a:extLst>
          </p:cNvPr>
          <p:cNvSpPr/>
          <p:nvPr/>
        </p:nvSpPr>
        <p:spPr>
          <a:xfrm>
            <a:off x="5414943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9D9B0B-F0BF-4E41-B512-A184D44F1E6A}"/>
              </a:ext>
            </a:extLst>
          </p:cNvPr>
          <p:cNvSpPr/>
          <p:nvPr/>
        </p:nvSpPr>
        <p:spPr>
          <a:xfrm>
            <a:off x="5416735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3EB23F-30C6-40CD-BA16-046391779A2C}"/>
              </a:ext>
            </a:extLst>
          </p:cNvPr>
          <p:cNvSpPr/>
          <p:nvPr/>
        </p:nvSpPr>
        <p:spPr>
          <a:xfrm>
            <a:off x="5416735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B848F9-C039-4C5D-A8E7-8CF9BAB97C58}"/>
              </a:ext>
            </a:extLst>
          </p:cNvPr>
          <p:cNvSpPr txBox="1"/>
          <p:nvPr/>
        </p:nvSpPr>
        <p:spPr>
          <a:xfrm>
            <a:off x="277280" y="208636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252823-1CD3-48FF-9C27-DBC8E9F6FF66}"/>
              </a:ext>
            </a:extLst>
          </p:cNvPr>
          <p:cNvSpPr txBox="1"/>
          <p:nvPr/>
        </p:nvSpPr>
        <p:spPr>
          <a:xfrm>
            <a:off x="8918090" y="6182667"/>
            <a:ext cx="1240140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 err="1">
                <a:latin typeface="Courier"/>
                <a:cs typeface="Courier"/>
              </a:rPr>
              <a:t>mul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temp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a</a:t>
            </a:r>
            <a:r>
              <a:rPr lang="en-US" sz="1000" b="1" dirty="0">
                <a:latin typeface="Courier"/>
                <a:cs typeface="Courier"/>
              </a:rPr>
              <a:t>,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97E6D-DDC1-4FD2-8D1B-AE0E425A72B5}"/>
              </a:ext>
            </a:extLst>
          </p:cNvPr>
          <p:cNvSpPr txBox="1"/>
          <p:nvPr/>
        </p:nvSpPr>
        <p:spPr>
          <a:xfrm>
            <a:off x="10277083" y="6182668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2F35FD-B047-4D7C-9A0E-723A05067CC5}"/>
              </a:ext>
            </a:extLst>
          </p:cNvPr>
          <p:cNvSpPr txBox="1"/>
          <p:nvPr/>
        </p:nvSpPr>
        <p:spPr>
          <a:xfrm>
            <a:off x="10277084" y="6182669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1EA6897-95F9-4803-A4DF-268077C863E0}"/>
              </a:ext>
            </a:extLst>
          </p:cNvPr>
          <p:cNvSpPr txBox="1"/>
          <p:nvPr/>
        </p:nvSpPr>
        <p:spPr>
          <a:xfrm>
            <a:off x="245715" y="5805064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DCB0BE-96C5-4F5A-85A9-819C189BE08D}"/>
              </a:ext>
            </a:extLst>
          </p:cNvPr>
          <p:cNvSpPr txBox="1"/>
          <p:nvPr/>
        </p:nvSpPr>
        <p:spPr>
          <a:xfrm>
            <a:off x="110424" y="3904626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05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-0.82292 -0.05556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46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 -0.00093 L -0.00976 -0.27709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-138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00"/>
                            </p:stCondLst>
                            <p:childTnLst>
                              <p:par>
                                <p:cTn id="9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11 -0.00092 L 0.00208 -0.1162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-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92D60-B729-45C6-C23F-CE5C9464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Computer Architecture</a:t>
            </a:r>
          </a:p>
        </p:txBody>
      </p:sp>
      <p:sp>
        <p:nvSpPr>
          <p:cNvPr id="138" name="Rounded Rectangle 137">
            <a:extLst>
              <a:ext uri="{FF2B5EF4-FFF2-40B4-BE49-F238E27FC236}">
                <a16:creationId xmlns:a16="http://schemas.microsoft.com/office/drawing/2014/main" id="{D74ABFD4-B894-B5C9-CEA9-903CEACB091F}"/>
              </a:ext>
            </a:extLst>
          </p:cNvPr>
          <p:cNvSpPr/>
          <p:nvPr/>
        </p:nvSpPr>
        <p:spPr>
          <a:xfrm>
            <a:off x="1075701" y="1290563"/>
            <a:ext cx="4383088" cy="2208442"/>
          </a:xfrm>
          <a:prstGeom prst="roundRect">
            <a:avLst/>
          </a:prstGeom>
          <a:noFill/>
          <a:ln>
            <a:solidFill>
              <a:srgbClr val="FF93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42FADF2-8DC7-BC06-C021-F3573B41F553}"/>
              </a:ext>
            </a:extLst>
          </p:cNvPr>
          <p:cNvSpPr/>
          <p:nvPr/>
        </p:nvSpPr>
        <p:spPr>
          <a:xfrm>
            <a:off x="1318592" y="1407110"/>
            <a:ext cx="4011610" cy="2020454"/>
          </a:xfrm>
          <a:prstGeom prst="rect">
            <a:avLst/>
          </a:prstGeom>
        </p:spPr>
        <p:txBody>
          <a:bodyPr wrap="square" lIns="80673" tIns="40337" rIns="80673" bIns="40337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rgbClr val="FF2600"/>
                </a:solidFill>
                <a:latin typeface="Courier"/>
                <a:cs typeface="Courier"/>
              </a:rPr>
              <a:t>=i+1) {</a:t>
            </a:r>
          </a:p>
          <a:p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>
                <a:solidFill>
                  <a:srgbClr val="008F00"/>
                </a:solidFill>
                <a:latin typeface="Courier"/>
                <a:cs typeface="Courier"/>
              </a:rPr>
              <a:t>for(j=0; j&lt;YSIZE;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r = 0;</a:t>
            </a:r>
          </a:p>
          <a:p>
            <a:r>
              <a:rPr lang="en-US" sz="1400" dirty="0">
                <a:latin typeface="Courier"/>
                <a:cs typeface="Courier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/>
                <a:cs typeface="Courier"/>
              </a:rPr>
              <a:t>for(k=0; k&lt;XSIZE;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  r = r + y[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][k] * 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  x[</a:t>
            </a:r>
            <a:r>
              <a:rPr lang="en-US" sz="1400" dirty="0" err="1">
                <a:solidFill>
                  <a:schemeClr val="bg1"/>
                </a:solidFill>
                <a:latin typeface="Courier"/>
                <a:cs typeface="Courier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][j] =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/>
                <a:cs typeface="Courier"/>
              </a:rPr>
              <a:t>}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9D48D85-0FEE-6272-F596-CAC1A2A336D0}"/>
              </a:ext>
            </a:extLst>
          </p:cNvPr>
          <p:cNvSpPr/>
          <p:nvPr/>
        </p:nvSpPr>
        <p:spPr>
          <a:xfrm>
            <a:off x="6790672" y="1378141"/>
            <a:ext cx="6096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=</a:t>
            </a:r>
            <a:r>
              <a:rPr lang="en-US" sz="1400" dirty="0" err="1">
                <a:solidFill>
                  <a:srgbClr val="FF2600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rgbClr val="FF26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for(kk=0; kk&lt;YSIZE; kk=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) {</a:t>
            </a:r>
          </a:p>
          <a:p>
            <a:r>
              <a:rPr lang="en-US" sz="1400" dirty="0">
                <a:latin typeface="Courier" pitchFamily="2" charset="0"/>
              </a:rPr>
              <a:t>      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for(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=0;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&lt;XSIZE; </a:t>
            </a:r>
            <a:r>
              <a:rPr lang="en-US" sz="1400" dirty="0" err="1">
                <a:solidFill>
                  <a:srgbClr val="0096FF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0096FF"/>
                </a:solidFill>
                <a:latin typeface="Courier" pitchFamily="2" charset="0"/>
              </a:rPr>
              <a:t>=i+1)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YSIZE)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jj+B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p = YSIZE;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latin typeface="Courier" pitchFamily="2" charset="0"/>
              </a:rPr>
              <a:t>         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for(j=</a:t>
            </a:r>
            <a:r>
              <a:rPr lang="en-US" sz="1400" dirty="0" err="1">
                <a:solidFill>
                  <a:srgbClr val="9437FF"/>
                </a:solidFill>
                <a:latin typeface="Courier" pitchFamily="2" charset="0"/>
              </a:rPr>
              <a:t>jj</a:t>
            </a:r>
            <a:r>
              <a:rPr lang="en-US" sz="1400" dirty="0">
                <a:solidFill>
                  <a:srgbClr val="9437FF"/>
                </a:solidFill>
                <a:latin typeface="Courier" pitchFamily="2" charset="0"/>
              </a:rPr>
              <a:t>; j&lt;p; j=j+1)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r=0;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if((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kk+B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) &lt; XSIZE)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kk + B;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 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else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   q = XSIZE;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   }</a:t>
            </a:r>
          </a:p>
          <a:p>
            <a:r>
              <a:rPr lang="en-US" sz="1400" dirty="0">
                <a:latin typeface="Courier" pitchFamily="2" charset="0"/>
              </a:rPr>
              <a:t>            </a:t>
            </a:r>
            <a:r>
              <a:rPr lang="en-US" sz="1400" dirty="0">
                <a:solidFill>
                  <a:srgbClr val="FF9300"/>
                </a:solidFill>
                <a:latin typeface="Courier" pitchFamily="2" charset="0"/>
              </a:rPr>
              <a:t>for(k=kk; k&lt;q; k=k+1) {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       r = r + y[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][k]*z[k][j];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           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= x[</a:t>
            </a:r>
            <a:r>
              <a:rPr lang="en-US" sz="1400" dirty="0" err="1">
                <a:solidFill>
                  <a:schemeClr val="bg1"/>
                </a:solidFill>
                <a:latin typeface="Courier" pitchFamily="2" charset="0"/>
              </a:rPr>
              <a:t>i</a:t>
            </a:r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][j] + r;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   }</a:t>
            </a:r>
          </a:p>
          <a:p>
            <a:r>
              <a:rPr lang="en-US" sz="1400" dirty="0">
                <a:solidFill>
                  <a:schemeClr val="bg1"/>
                </a:solidFill>
                <a:latin typeface="Courier" pitchFamily="2" charset="0"/>
              </a:rPr>
              <a:t>}</a:t>
            </a:r>
            <a:endParaRPr lang="en-US" sz="1400" dirty="0">
              <a:solidFill>
                <a:schemeClr val="bg1"/>
              </a:solidFill>
              <a:effectLst/>
              <a:latin typeface="Courier" pitchFamily="2" charset="0"/>
            </a:endParaRPr>
          </a:p>
        </p:txBody>
      </p:sp>
      <p:graphicFrame>
        <p:nvGraphicFramePr>
          <p:cNvPr id="141" name="Chart 140">
            <a:extLst>
              <a:ext uri="{FF2B5EF4-FFF2-40B4-BE49-F238E27FC236}">
                <a16:creationId xmlns:a16="http://schemas.microsoft.com/office/drawing/2014/main" id="{CA3E98A9-E5E3-B012-2254-D53080FA5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2236996"/>
              </p:ext>
            </p:extLst>
          </p:nvPr>
        </p:nvGraphicFramePr>
        <p:xfrm>
          <a:off x="227035" y="3391155"/>
          <a:ext cx="5868965" cy="33303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F6E4B204-E347-E850-A409-41E634301A60}"/>
              </a:ext>
            </a:extLst>
          </p:cNvPr>
          <p:cNvSpPr/>
          <p:nvPr/>
        </p:nvSpPr>
        <p:spPr>
          <a:xfrm>
            <a:off x="6526144" y="1290563"/>
            <a:ext cx="4872034" cy="5572355"/>
          </a:xfrm>
          <a:prstGeom prst="roundRect">
            <a:avLst>
              <a:gd name="adj" fmla="val 6057"/>
            </a:avLst>
          </a:prstGeom>
          <a:noFill/>
          <a:ln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>
            <a:extLst>
              <a:ext uri="{FF2B5EF4-FFF2-40B4-BE49-F238E27FC236}">
                <a16:creationId xmlns:a16="http://schemas.microsoft.com/office/drawing/2014/main" id="{D55EA73F-8A57-48AD-D2E1-185CB718BF76}"/>
              </a:ext>
            </a:extLst>
          </p:cNvPr>
          <p:cNvSpPr/>
          <p:nvPr/>
        </p:nvSpPr>
        <p:spPr>
          <a:xfrm rot="4694378">
            <a:off x="3109669" y="3384974"/>
            <a:ext cx="952877" cy="453020"/>
          </a:xfrm>
          <a:prstGeom prst="rightArrow">
            <a:avLst/>
          </a:prstGeom>
          <a:gradFill flip="none" rotWithShape="1">
            <a:gsLst>
              <a:gs pos="0">
                <a:srgbClr val="FF9300">
                  <a:shade val="30000"/>
                  <a:satMod val="115000"/>
                </a:srgbClr>
              </a:gs>
              <a:gs pos="50000">
                <a:srgbClr val="FF9300">
                  <a:shade val="67500"/>
                  <a:satMod val="115000"/>
                </a:srgbClr>
              </a:gs>
              <a:gs pos="100000">
                <a:srgbClr val="FF93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>
            <a:extLst>
              <a:ext uri="{FF2B5EF4-FFF2-40B4-BE49-F238E27FC236}">
                <a16:creationId xmlns:a16="http://schemas.microsoft.com/office/drawing/2014/main" id="{7075BBF5-5EE8-4EC5-2BD1-B1F90F7F9141}"/>
              </a:ext>
            </a:extLst>
          </p:cNvPr>
          <p:cNvSpPr/>
          <p:nvPr/>
        </p:nvSpPr>
        <p:spPr>
          <a:xfrm rot="9876382">
            <a:off x="5572248" y="4427799"/>
            <a:ext cx="952877" cy="453020"/>
          </a:xfrm>
          <a:prstGeom prst="rightArrow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7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Graphic spid="141" grpId="0">
        <p:bldAsOne/>
      </p:bldGraphic>
      <p:bldP spid="142" grpId="0" animBg="1"/>
      <p:bldP spid="143" grpId="0" animBg="1"/>
      <p:bldP spid="1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BE57-AF86-B2D9-98C9-FBF7BE6F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the “ugly” code faster?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B677C-F79B-F81F-4A73-C1BD5951C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996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1CC194-71FF-6925-82E0-E5884DE3C045}"/>
              </a:ext>
            </a:extLst>
          </p:cNvPr>
          <p:cNvSpPr/>
          <p:nvPr/>
        </p:nvSpPr>
        <p:spPr>
          <a:xfrm>
            <a:off x="221520" y="1529561"/>
            <a:ext cx="7061130" cy="496331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22E167-62B3-2D44-220C-3BA4D02CE72E}"/>
              </a:ext>
            </a:extLst>
          </p:cNvPr>
          <p:cNvSpPr txBox="1"/>
          <p:nvPr/>
        </p:nvSpPr>
        <p:spPr>
          <a:xfrm>
            <a:off x="5257971" y="6136438"/>
            <a:ext cx="19741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Microprocessor Die</a:t>
            </a:r>
            <a:endParaRPr lang="en-US" sz="1600" dirty="0" err="1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109DDC-BA3D-5C21-D015-8C0195A431DD}"/>
              </a:ext>
            </a:extLst>
          </p:cNvPr>
          <p:cNvSpPr/>
          <p:nvPr/>
        </p:nvSpPr>
        <p:spPr>
          <a:xfrm>
            <a:off x="299253" y="4389032"/>
            <a:ext cx="6873889" cy="17657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L3 cache memory (shared between cores)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(6T-SRAM)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14F187-3754-85B7-AECB-C0DD49B70F95}"/>
              </a:ext>
            </a:extLst>
          </p:cNvPr>
          <p:cNvSpPr/>
          <p:nvPr/>
        </p:nvSpPr>
        <p:spPr>
          <a:xfrm>
            <a:off x="7430011" y="4322824"/>
            <a:ext cx="4761989" cy="217004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Off-chip memory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(1-transistor DRAM)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850E23-B038-D084-26AD-9AADE193C756}"/>
              </a:ext>
            </a:extLst>
          </p:cNvPr>
          <p:cNvSpPr/>
          <p:nvPr/>
        </p:nvSpPr>
        <p:spPr>
          <a:xfrm>
            <a:off x="299254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14837-EA53-E84D-4EF9-C1063D9F1DBD}"/>
              </a:ext>
            </a:extLst>
          </p:cNvPr>
          <p:cNvSpPr/>
          <p:nvPr/>
        </p:nvSpPr>
        <p:spPr>
          <a:xfrm>
            <a:off x="361627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61FE6F-6314-BFE2-FB53-7AD05808F086}"/>
              </a:ext>
            </a:extLst>
          </p:cNvPr>
          <p:cNvSpPr/>
          <p:nvPr/>
        </p:nvSpPr>
        <p:spPr>
          <a:xfrm>
            <a:off x="363419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4132D-9B57-646A-6067-39E4E9F99CFE}"/>
              </a:ext>
            </a:extLst>
          </p:cNvPr>
          <p:cNvSpPr/>
          <p:nvPr/>
        </p:nvSpPr>
        <p:spPr>
          <a:xfrm>
            <a:off x="363419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1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BBB35ED1-447E-5EC5-763A-BB891E7A00FD}"/>
              </a:ext>
            </a:extLst>
          </p:cNvPr>
          <p:cNvSpPr/>
          <p:nvPr/>
        </p:nvSpPr>
        <p:spPr>
          <a:xfrm>
            <a:off x="6602573" y="5057844"/>
            <a:ext cx="1287379" cy="636140"/>
          </a:xfrm>
          <a:prstGeom prst="leftRightArrow">
            <a:avLst/>
          </a:prstGeom>
          <a:solidFill>
            <a:srgbClr val="C30001"/>
          </a:solidFill>
          <a:ln>
            <a:solidFill>
              <a:srgbClr val="C3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00AB75-B5A6-2F80-F1F9-8D6AC8D1C3FC}"/>
              </a:ext>
            </a:extLst>
          </p:cNvPr>
          <p:cNvSpPr/>
          <p:nvPr/>
        </p:nvSpPr>
        <p:spPr>
          <a:xfrm>
            <a:off x="2029434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C36FAC-4DC0-4A00-A417-0285FF67074A}"/>
              </a:ext>
            </a:extLst>
          </p:cNvPr>
          <p:cNvSpPr/>
          <p:nvPr/>
        </p:nvSpPr>
        <p:spPr>
          <a:xfrm>
            <a:off x="2091807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D8EA71-E75E-4187-3BDE-7DF9958357C7}"/>
              </a:ext>
            </a:extLst>
          </p:cNvPr>
          <p:cNvSpPr/>
          <p:nvPr/>
        </p:nvSpPr>
        <p:spPr>
          <a:xfrm>
            <a:off x="2093599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79B9AE-8ED8-4C69-82D4-22F024F7FBF4}"/>
              </a:ext>
            </a:extLst>
          </p:cNvPr>
          <p:cNvSpPr/>
          <p:nvPr/>
        </p:nvSpPr>
        <p:spPr>
          <a:xfrm>
            <a:off x="2093599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C93D29-408A-6229-C6AB-67422132C8A7}"/>
              </a:ext>
            </a:extLst>
          </p:cNvPr>
          <p:cNvSpPr/>
          <p:nvPr/>
        </p:nvSpPr>
        <p:spPr>
          <a:xfrm>
            <a:off x="3759614" y="1661392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F04D40-FD22-888F-B39F-74717C25A731}"/>
              </a:ext>
            </a:extLst>
          </p:cNvPr>
          <p:cNvSpPr/>
          <p:nvPr/>
        </p:nvSpPr>
        <p:spPr>
          <a:xfrm>
            <a:off x="3821987" y="2907530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4AB737-776F-855B-1BE8-76BD827885CF}"/>
              </a:ext>
            </a:extLst>
          </p:cNvPr>
          <p:cNvSpPr/>
          <p:nvPr/>
        </p:nvSpPr>
        <p:spPr>
          <a:xfrm>
            <a:off x="3823779" y="3527396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D85632-1A5A-4C2D-6ECB-3DD24E6E1FE1}"/>
              </a:ext>
            </a:extLst>
          </p:cNvPr>
          <p:cNvSpPr/>
          <p:nvPr/>
        </p:nvSpPr>
        <p:spPr>
          <a:xfrm>
            <a:off x="3823779" y="1764022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6B250B-795C-28CA-06E5-EE26E2B75A6F}"/>
              </a:ext>
            </a:extLst>
          </p:cNvPr>
          <p:cNvSpPr/>
          <p:nvPr/>
        </p:nvSpPr>
        <p:spPr>
          <a:xfrm>
            <a:off x="5489794" y="1661391"/>
            <a:ext cx="1683348" cy="2661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4EE92F-BF1B-AFB4-3682-A4F82A479B00}"/>
              </a:ext>
            </a:extLst>
          </p:cNvPr>
          <p:cNvSpPr/>
          <p:nvPr/>
        </p:nvSpPr>
        <p:spPr>
          <a:xfrm>
            <a:off x="5552167" y="2907529"/>
            <a:ext cx="1537986" cy="5488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L1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F1EE18-7759-05E6-6E34-828DF24C7388}"/>
              </a:ext>
            </a:extLst>
          </p:cNvPr>
          <p:cNvSpPr/>
          <p:nvPr/>
        </p:nvSpPr>
        <p:spPr>
          <a:xfrm>
            <a:off x="5553959" y="3527395"/>
            <a:ext cx="1536194" cy="6909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L2 cache</a:t>
            </a:r>
          </a:p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(6T SRAM)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9EE65C-B898-2863-5F4F-C80F3C0F65B9}"/>
              </a:ext>
            </a:extLst>
          </p:cNvPr>
          <p:cNvSpPr/>
          <p:nvPr/>
        </p:nvSpPr>
        <p:spPr>
          <a:xfrm>
            <a:off x="5553959" y="1764021"/>
            <a:ext cx="1536194" cy="10725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Core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C3B109-3936-A614-55D8-705BF7722C85}"/>
              </a:ext>
            </a:extLst>
          </p:cNvPr>
          <p:cNvSpPr txBox="1"/>
          <p:nvPr/>
        </p:nvSpPr>
        <p:spPr>
          <a:xfrm>
            <a:off x="382939" y="5805064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C49705-F7AD-E377-F8CD-CBA96A812411}"/>
              </a:ext>
            </a:extLst>
          </p:cNvPr>
          <p:cNvSpPr txBox="1"/>
          <p:nvPr/>
        </p:nvSpPr>
        <p:spPr>
          <a:xfrm>
            <a:off x="247648" y="3904626"/>
            <a:ext cx="1701804" cy="235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lIns="80673" tIns="40337" rIns="80673" bIns="40337" rtlCol="0">
            <a:spAutoFit/>
          </a:bodyPr>
          <a:lstStyle/>
          <a:p>
            <a:r>
              <a:rPr lang="en-US" sz="1000" b="1" dirty="0">
                <a:latin typeface="Courier"/>
                <a:cs typeface="Courier"/>
              </a:rPr>
              <a:t>00111 </a:t>
            </a:r>
            <a:r>
              <a:rPr lang="en-US" sz="1000" b="1" dirty="0">
                <a:solidFill>
                  <a:srgbClr val="7030A0"/>
                </a:solidFill>
                <a:latin typeface="Courier"/>
                <a:cs typeface="Courier"/>
              </a:rPr>
              <a:t>0011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FF9300"/>
                </a:solidFill>
                <a:latin typeface="Courier"/>
                <a:cs typeface="Courier"/>
              </a:rPr>
              <a:t>1100</a:t>
            </a:r>
            <a:r>
              <a:rPr lang="en-US" sz="1000" b="1" dirty="0">
                <a:latin typeface="Courier"/>
                <a:cs typeface="Courier"/>
              </a:rPr>
              <a:t> </a:t>
            </a:r>
            <a:r>
              <a:rPr lang="en-US" sz="1000" b="1" dirty="0">
                <a:solidFill>
                  <a:srgbClr val="00B050"/>
                </a:solidFill>
                <a:latin typeface="Courier"/>
                <a:cs typeface="Courier"/>
              </a:rPr>
              <a:t>1000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F4D911-AD65-2BFB-8E20-E52ACB591E96}"/>
              </a:ext>
            </a:extLst>
          </p:cNvPr>
          <p:cNvSpPr txBox="1"/>
          <p:nvPr/>
        </p:nvSpPr>
        <p:spPr>
          <a:xfrm>
            <a:off x="7430010" y="2438506"/>
            <a:ext cx="47619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FFFF00"/>
                </a:solidFill>
                <a:latin typeface="Helvetica Neue" charset="0"/>
                <a:ea typeface="Helvetica Neue" charset="0"/>
                <a:cs typeface="Helvetica Neue" charset="0"/>
              </a:rPr>
              <a:t>We use this (on-chip, faster) memory more efficiently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BF23821-ED3F-62E0-7495-432DF894D033}"/>
              </a:ext>
            </a:extLst>
          </p:cNvPr>
          <p:cNvSpPr/>
          <p:nvPr/>
        </p:nvSpPr>
        <p:spPr>
          <a:xfrm rot="9726946">
            <a:off x="6751941" y="2892204"/>
            <a:ext cx="1692962" cy="868703"/>
          </a:xfrm>
          <a:prstGeom prst="rightArrow">
            <a:avLst/>
          </a:prstGeom>
          <a:solidFill>
            <a:srgbClr val="008F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645469-993E-B7AB-02AE-303B8CF55DAE}"/>
              </a:ext>
            </a:extLst>
          </p:cNvPr>
          <p:cNvSpPr txBox="1"/>
          <p:nvPr/>
        </p:nvSpPr>
        <p:spPr>
          <a:xfrm>
            <a:off x="420694" y="2504552"/>
            <a:ext cx="1437078" cy="26198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Register file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99A4A9-090A-8C6B-653C-F416AA820ECB}"/>
              </a:ext>
            </a:extLst>
          </p:cNvPr>
          <p:cNvSpPr txBox="1"/>
          <p:nvPr/>
        </p:nvSpPr>
        <p:spPr>
          <a:xfrm>
            <a:off x="428260" y="2045021"/>
            <a:ext cx="1432903" cy="43088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Helvetica Neue" charset="0"/>
                <a:ea typeface="Helvetica Neue" charset="0"/>
                <a:cs typeface="Helvetica Neue" charset="0"/>
              </a:rPr>
              <a:t>Combinational and sequential logic</a:t>
            </a:r>
          </a:p>
        </p:txBody>
      </p:sp>
    </p:spTree>
    <p:extLst>
      <p:ext uri="{BB962C8B-B14F-4D97-AF65-F5344CB8AC3E}">
        <p14:creationId xmlns:p14="http://schemas.microsoft.com/office/powerpoint/2010/main" val="432868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4040"/>
                </a:solidFill>
              </a:rPr>
              <a:t>Efficient Memory Access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computing is analogous to effective </a:t>
            </a:r>
            <a:r>
              <a:rPr lang="en-US" i="1" dirty="0"/>
              <a:t>thinking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4" name="Lecture 01 - Bad Parallel Par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24334" y="2262511"/>
            <a:ext cx="2754328" cy="4097346"/>
          </a:xfrm>
          <a:prstGeom prst="rect">
            <a:avLst/>
          </a:prstGeom>
        </p:spPr>
      </p:pic>
      <p:pic>
        <p:nvPicPr>
          <p:cNvPr id="5" name="Lecture 01 - Best Parallel Parking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0046" y="2805468"/>
            <a:ext cx="5627427" cy="31654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488668"/>
            <a:ext cx="5741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Source: https://www.youtube.com/watch?v=VDN1JWe3rAo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14563" y="6488668"/>
            <a:ext cx="5577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https://www.youtube.com/watch?v=3l31bNE6LT0</a:t>
            </a:r>
          </a:p>
        </p:txBody>
      </p:sp>
    </p:spTree>
    <p:extLst>
      <p:ext uri="{BB962C8B-B14F-4D97-AF65-F5344CB8AC3E}">
        <p14:creationId xmlns:p14="http://schemas.microsoft.com/office/powerpoint/2010/main" val="177220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79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4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5233-6AB7-4B33-8814-E3910C1A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E8B9-09A1-4799-8CBF-354ADA01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Instruction Set Architecture (ISA) Review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RISC-V ISA (R-type, I-type, S-type, U-type)</a:t>
            </a:r>
          </a:p>
          <a:p>
            <a:r>
              <a:rPr lang="en-US" dirty="0"/>
              <a:t>RISC-V Selection and Repetition (SB-type)</a:t>
            </a:r>
          </a:p>
          <a:p>
            <a:r>
              <a:rPr lang="en-US" dirty="0"/>
              <a:t>RISC-V Procedure Calls (UJ-type, stack, nested calls)</a:t>
            </a:r>
          </a:p>
          <a:p>
            <a:r>
              <a:rPr lang="en-US" dirty="0"/>
              <a:t>Pipelining</a:t>
            </a:r>
          </a:p>
        </p:txBody>
      </p:sp>
    </p:spTree>
    <p:extLst>
      <p:ext uri="{BB962C8B-B14F-4D97-AF65-F5344CB8AC3E}">
        <p14:creationId xmlns:p14="http://schemas.microsoft.com/office/powerpoint/2010/main" val="1428974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5C672-C446-487E-A919-483AFCC8F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Introductory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0DE30-F92B-4B06-8291-BB910A43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compare the run time of a while loop counting to 1,000,000,000</a:t>
            </a:r>
          </a:p>
          <a:p>
            <a:pPr lvl="1"/>
            <a:r>
              <a:rPr lang="en-US" dirty="0"/>
              <a:t>C vs Python</a:t>
            </a:r>
          </a:p>
          <a:p>
            <a:r>
              <a:rPr lang="en-US" dirty="0"/>
              <a:t>What do you think will happen?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182E8-EECC-426F-8FA5-EDECE88BDB7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F1F1F"/>
              </a:clrFrom>
              <a:clrTo>
                <a:srgbClr val="1F1F1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8170" y="3599455"/>
            <a:ext cx="3223943" cy="3040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32EB04-207A-44C7-B1DC-E4FDF06797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1F1F1F"/>
              </a:clrFrom>
              <a:clrTo>
                <a:srgbClr val="1F1F1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0107" y="4310228"/>
            <a:ext cx="2863072" cy="172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99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5233-6AB7-4B33-8814-E3910C1AF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EE8B9-09A1-4799-8CBF-354ADA0135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Hierarchy, Caches, Cache Performance</a:t>
            </a:r>
          </a:p>
          <a:p>
            <a:r>
              <a:rPr lang="en-US" dirty="0"/>
              <a:t>Virtual Memory</a:t>
            </a:r>
          </a:p>
          <a:p>
            <a:r>
              <a:rPr lang="en-US" dirty="0"/>
              <a:t>Out-of-order Execution</a:t>
            </a:r>
          </a:p>
          <a:p>
            <a:r>
              <a:rPr lang="en-US" dirty="0"/>
              <a:t>Side-channel attacks</a:t>
            </a:r>
          </a:p>
          <a:p>
            <a:r>
              <a:rPr lang="en-US" dirty="0"/>
              <a:t>Multicore and Parallel</a:t>
            </a:r>
          </a:p>
          <a:p>
            <a:r>
              <a:rPr lang="en-US" dirty="0"/>
              <a:t>Cache Coherence</a:t>
            </a:r>
          </a:p>
        </p:txBody>
      </p:sp>
    </p:spTree>
    <p:extLst>
      <p:ext uri="{BB962C8B-B14F-4D97-AF65-F5344CB8AC3E}">
        <p14:creationId xmlns:p14="http://schemas.microsoft.com/office/powerpoint/2010/main" val="410728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FC5D-F482-463D-91D8-A6B25EC6D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69B91-3029-441A-BCFC-EEA84DB05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CSE 30321 – Computer Architecture</a:t>
            </a:r>
          </a:p>
          <a:p>
            <a:pPr lvl="1"/>
            <a:r>
              <a:rPr lang="en-US" dirty="0"/>
              <a:t>Required for CS and CPEG majors</a:t>
            </a:r>
          </a:p>
          <a:p>
            <a:pPr lvl="1"/>
            <a:r>
              <a:rPr lang="en-US" dirty="0" err="1"/>
              <a:t>TuTh</a:t>
            </a:r>
            <a:r>
              <a:rPr lang="en-US" dirty="0"/>
              <a:t> - 11-12:15pm in DeBartolo Hall 116 </a:t>
            </a:r>
          </a:p>
          <a:p>
            <a:endParaRPr lang="en-US" dirty="0"/>
          </a:p>
          <a:p>
            <a:r>
              <a:rPr lang="en-US" dirty="0"/>
              <a:t>Canvas Page</a:t>
            </a:r>
          </a:p>
          <a:p>
            <a:pPr lvl="1"/>
            <a:r>
              <a:rPr lang="en-US" dirty="0">
                <a:hlinkClick r:id="rId2"/>
              </a:rPr>
              <a:t>https://canvas.nd.edu/courses/82217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66BEB-A90D-4A2E-8253-58C48898D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62" y="1510161"/>
            <a:ext cx="428625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45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CB4BD-B9F9-4D6B-975A-F6B77EF99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3A3EB-1C44-44FE-824D-915782D1A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CSE 30321 Computer Architecture </a:t>
            </a:r>
            <a:r>
              <a:rPr lang="en-US" dirty="0" err="1"/>
              <a:t>zyBook</a:t>
            </a:r>
            <a:endParaRPr lang="en-US" dirty="0"/>
          </a:p>
          <a:p>
            <a:pPr lvl="1"/>
            <a:r>
              <a:rPr lang="en-US" dirty="0"/>
              <a:t>Sign in or create an account at </a:t>
            </a:r>
            <a:r>
              <a:rPr lang="en-US" dirty="0">
                <a:hlinkClick r:id="rId2"/>
              </a:rPr>
              <a:t>https://learn.zybooks.com</a:t>
            </a:r>
            <a:endParaRPr lang="en-US" dirty="0"/>
          </a:p>
          <a:p>
            <a:pPr lvl="1"/>
            <a:r>
              <a:rPr lang="en-US" dirty="0"/>
              <a:t>Enter </a:t>
            </a:r>
            <a:r>
              <a:rPr lang="en-US" dirty="0" err="1"/>
              <a:t>zyBook</a:t>
            </a:r>
            <a:r>
              <a:rPr lang="en-US" dirty="0"/>
              <a:t> code: </a:t>
            </a:r>
            <a:r>
              <a:rPr lang="en-US" sz="2200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NDCSE30321MorrisonSpring2024</a:t>
            </a:r>
          </a:p>
          <a:p>
            <a:pPr lvl="1"/>
            <a:r>
              <a:rPr lang="en-US" dirty="0"/>
              <a:t>Subscribe. Cost is $97 for the semester.</a:t>
            </a:r>
          </a:p>
          <a:p>
            <a:r>
              <a:rPr lang="en-US" dirty="0"/>
              <a:t>Course Slack</a:t>
            </a:r>
          </a:p>
          <a:p>
            <a:pPr lvl="1"/>
            <a:r>
              <a:rPr lang="en-US" dirty="0">
                <a:hlinkClick r:id="rId3"/>
              </a:rPr>
              <a:t>https://app.slack.com/client/T0HJVP8MS/C06DND1TLBY</a:t>
            </a:r>
            <a:r>
              <a:rPr lang="en-US" dirty="0"/>
              <a:t> </a:t>
            </a:r>
          </a:p>
          <a:p>
            <a:r>
              <a:rPr lang="en-US" dirty="0"/>
              <a:t>LinkedIn</a:t>
            </a:r>
          </a:p>
          <a:p>
            <a:pPr lvl="1"/>
            <a:r>
              <a:rPr lang="en-US" dirty="0">
                <a:hlinkClick r:id="rId4"/>
              </a:rPr>
              <a:t>https://www.linkedin.com/in/gregariousmatt/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239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1135-17F6-42D6-9B19-F709E3D3F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Office Hours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BD314-79DB-4E4D-A038-8B4BCA022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Office Hours in 178 Fitzpatrick Hall</a:t>
            </a:r>
          </a:p>
          <a:p>
            <a:pPr lvl="1"/>
            <a:r>
              <a:rPr lang="en-US" dirty="0"/>
              <a:t>M, Tu, W – 1-2pm</a:t>
            </a:r>
          </a:p>
          <a:p>
            <a:pPr lvl="1"/>
            <a:r>
              <a:rPr lang="en-US" dirty="0"/>
              <a:t>Th 1-3pm</a:t>
            </a:r>
          </a:p>
          <a:p>
            <a:pPr lvl="1"/>
            <a:r>
              <a:rPr lang="en-US" dirty="0"/>
              <a:t>Or by Appointment</a:t>
            </a:r>
          </a:p>
          <a:p>
            <a:pPr lvl="1"/>
            <a:endParaRPr lang="en-US" dirty="0"/>
          </a:p>
          <a:p>
            <a:r>
              <a:rPr lang="en-US" dirty="0"/>
              <a:t>TA Office Hours on Google Calendar</a:t>
            </a:r>
          </a:p>
          <a:p>
            <a:pPr lvl="1"/>
            <a:r>
              <a:rPr lang="en-US" dirty="0"/>
              <a:t>TA hours start in Week 2</a:t>
            </a:r>
          </a:p>
        </p:txBody>
      </p:sp>
    </p:spTree>
    <p:extLst>
      <p:ext uri="{BB962C8B-B14F-4D97-AF65-F5344CB8AC3E}">
        <p14:creationId xmlns:p14="http://schemas.microsoft.com/office/powerpoint/2010/main" val="3706943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BDAA1-1465-4D7F-9C1B-805B602AB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34AA7-6C47-4F87-A035-E804C3823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15 Reading Assignments worth 100 points each</a:t>
            </a:r>
          </a:p>
          <a:p>
            <a:pPr lvl="1"/>
            <a:r>
              <a:rPr lang="en-US" dirty="0"/>
              <a:t>Most due on Tuesday at 11am at the beginning of each week</a:t>
            </a:r>
          </a:p>
          <a:p>
            <a:endParaRPr lang="en-US" dirty="0"/>
          </a:p>
          <a:p>
            <a:r>
              <a:rPr lang="en-US" dirty="0"/>
              <a:t>First Reading Assignment due </a:t>
            </a:r>
            <a:r>
              <a:rPr lang="en-US" dirty="0">
                <a:solidFill>
                  <a:srgbClr val="FFFF00"/>
                </a:solidFill>
              </a:rPr>
              <a:t>this Thursday at 11am</a:t>
            </a:r>
          </a:p>
          <a:p>
            <a:pPr lvl="1"/>
            <a:r>
              <a:rPr lang="en-US" dirty="0"/>
              <a:t>Get ahead of any issues, start back in the studying habit</a:t>
            </a:r>
          </a:p>
          <a:p>
            <a:endParaRPr lang="en-US" dirty="0"/>
          </a:p>
          <a:p>
            <a:r>
              <a:rPr lang="en-US" dirty="0"/>
              <a:t>Let’s look at Lecture Notes and Schedule and the Reading outline</a:t>
            </a:r>
          </a:p>
        </p:txBody>
      </p:sp>
    </p:spTree>
    <p:extLst>
      <p:ext uri="{BB962C8B-B14F-4D97-AF65-F5344CB8AC3E}">
        <p14:creationId xmlns:p14="http://schemas.microsoft.com/office/powerpoint/2010/main" val="2653377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E3AA4-CF35-47E2-A096-770784B9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zyBook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B2F62-3409-4A5E-9051-70B4A8581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Warning: readings may be longer than in Logic Design</a:t>
            </a:r>
          </a:p>
          <a:p>
            <a:pPr lvl="1"/>
            <a:r>
              <a:rPr lang="en-US" dirty="0"/>
              <a:t>Chapters tend to be longer, as do sections</a:t>
            </a:r>
          </a:p>
          <a:p>
            <a:pPr lvl="1"/>
            <a:r>
              <a:rPr lang="en-US" dirty="0"/>
              <a:t>Keep an eye out for “Instructor Notes”:</a:t>
            </a:r>
          </a:p>
          <a:p>
            <a:pPr lvl="2"/>
            <a:r>
              <a:rPr lang="en-US" dirty="0"/>
              <a:t>Occasionally, these will call out sections that you can skip and still receive full credit for the reading: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Sections marked optional may still be of interest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78B303-59B3-4857-B1DC-2C8B8EC39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40" y="4100999"/>
            <a:ext cx="8284234" cy="127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089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9170-70B4-408A-9404-7F243EBBA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F33B2-0675-4692-AF3B-D26585749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Homework Assignments work 600 points each</a:t>
            </a:r>
          </a:p>
          <a:p>
            <a:endParaRPr lang="en-US" dirty="0"/>
          </a:p>
          <a:p>
            <a:r>
              <a:rPr lang="en-US" dirty="0"/>
              <a:t>Assigned every Thursday and due the following Thursday</a:t>
            </a:r>
          </a:p>
          <a:p>
            <a:pPr lvl="1"/>
            <a:r>
              <a:rPr lang="en-US" dirty="0"/>
              <a:t>Except for the Thursdays prior to Exam 1 and Exam 2</a:t>
            </a:r>
          </a:p>
          <a:p>
            <a:pPr lvl="1"/>
            <a:endParaRPr lang="en-US" dirty="0"/>
          </a:p>
          <a:p>
            <a:r>
              <a:rPr lang="en-US" dirty="0"/>
              <a:t>Submitted to </a:t>
            </a:r>
            <a:r>
              <a:rPr lang="en-US" dirty="0" err="1"/>
              <a:t>Gradescope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859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EE903-63CC-4874-AE3B-08472A541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CE2580-7882-468C-9D81-123024FDD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 1 – Take Home</a:t>
            </a:r>
          </a:p>
          <a:p>
            <a:pPr lvl="1"/>
            <a:r>
              <a:rPr lang="en-US" dirty="0"/>
              <a:t>Time for 2 hours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Between 2/15/24 at 12:30pm and 2/16/24 at 5:00pm</a:t>
            </a:r>
          </a:p>
          <a:p>
            <a:pPr lvl="1"/>
            <a:r>
              <a:rPr lang="en-US" dirty="0"/>
              <a:t>2,000 points</a:t>
            </a:r>
          </a:p>
          <a:p>
            <a:r>
              <a:rPr lang="en-US" dirty="0"/>
              <a:t>Exam 2 – Take Home</a:t>
            </a:r>
          </a:p>
          <a:p>
            <a:pPr lvl="1"/>
            <a:r>
              <a:rPr lang="en-US" dirty="0"/>
              <a:t>Time for 2 hours on </a:t>
            </a:r>
            <a:r>
              <a:rPr lang="en-US" dirty="0" err="1"/>
              <a:t>Gradescope</a:t>
            </a:r>
            <a:endParaRPr lang="en-US" dirty="0"/>
          </a:p>
          <a:p>
            <a:pPr lvl="1"/>
            <a:r>
              <a:rPr lang="en-US" dirty="0"/>
              <a:t>Between 3/28/24 at 12:30pm and 3/29/24 at 5:00pm</a:t>
            </a:r>
          </a:p>
          <a:p>
            <a:pPr lvl="1"/>
            <a:r>
              <a:rPr lang="en-US" dirty="0"/>
              <a:t>2,500 points</a:t>
            </a:r>
          </a:p>
        </p:txBody>
      </p:sp>
    </p:spTree>
    <p:extLst>
      <p:ext uri="{BB962C8B-B14F-4D97-AF65-F5344CB8AC3E}">
        <p14:creationId xmlns:p14="http://schemas.microsoft.com/office/powerpoint/2010/main" val="3995404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0521-6D3A-425F-B0E8-72DAC21FD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0121-8E77-4C7C-96DA-FA2B58ECA6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Exam</a:t>
            </a:r>
          </a:p>
          <a:p>
            <a:pPr lvl="1"/>
            <a:r>
              <a:rPr lang="en-US" dirty="0"/>
              <a:t>In Person, Timed</a:t>
            </a:r>
          </a:p>
          <a:p>
            <a:pPr lvl="1"/>
            <a:r>
              <a:rPr lang="en-US" dirty="0"/>
              <a:t>Wednesday, May 8th, 10:30am - 12:30pm</a:t>
            </a:r>
          </a:p>
          <a:p>
            <a:pPr lvl="1"/>
            <a:r>
              <a:rPr lang="en-US" dirty="0"/>
              <a:t>3,000 total points</a:t>
            </a:r>
          </a:p>
          <a:p>
            <a:pPr lvl="1"/>
            <a:endParaRPr lang="en-US" dirty="0"/>
          </a:p>
          <a:p>
            <a:r>
              <a:rPr lang="en-US" dirty="0"/>
              <a:t>Important Information</a:t>
            </a:r>
          </a:p>
          <a:p>
            <a:pPr lvl="1"/>
            <a:r>
              <a:rPr lang="en-US" dirty="0"/>
              <a:t>Review Guides posted 1 week early</a:t>
            </a:r>
          </a:p>
          <a:p>
            <a:pPr lvl="1"/>
            <a:r>
              <a:rPr lang="en-US" dirty="0"/>
              <a:t>Points increase to reflect your better understanding of my Exam expectations</a:t>
            </a:r>
          </a:p>
        </p:txBody>
      </p:sp>
    </p:spTree>
    <p:extLst>
      <p:ext uri="{BB962C8B-B14F-4D97-AF65-F5344CB8AC3E}">
        <p14:creationId xmlns:p14="http://schemas.microsoft.com/office/powerpoint/2010/main" val="2942018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872B5-4F7B-44B7-82D6-E0A7F998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3C1A-0D8E-456E-BE95-D72331D434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90705"/>
              </a:clrFrom>
              <a:clrTo>
                <a:srgbClr val="09070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5269"/>
            <a:ext cx="102870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91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3C312-6C58-4C43-990E-E9EFF3738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Scooter Computer and Mr. Chips</a:t>
            </a:r>
          </a:p>
        </p:txBody>
      </p:sp>
      <p:pic>
        <p:nvPicPr>
          <p:cNvPr id="7" name="Online Media 6" title="Scooter Computer and Mr. Chips">
            <a:hlinkClick r:id="" action="ppaction://media"/>
            <a:extLst>
              <a:ext uri="{FF2B5EF4-FFF2-40B4-BE49-F238E27FC236}">
                <a16:creationId xmlns:a16="http://schemas.microsoft.com/office/drawing/2014/main" id="{3E726F9C-AFBE-4C5C-9936-67772ADD9D66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21185" y="1437437"/>
            <a:ext cx="6741198" cy="505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2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5E99-21B4-4F8F-A2ED-BB49E0EC0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Breakdown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74C9D2-0324-4F68-913F-F1B7CF5E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470893"/>
            <a:ext cx="121539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6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3DF14-2B75-4D94-9F3A-9100EF3E8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Tokens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20F62-471A-4A9A-9287-A14522EF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72 hours for extensions on </a:t>
            </a:r>
            <a:r>
              <a:rPr lang="en-US" i="1" dirty="0"/>
              <a:t>homework assignments</a:t>
            </a:r>
            <a:endParaRPr lang="en-US" dirty="0"/>
          </a:p>
          <a:p>
            <a:pPr lvl="1"/>
            <a:r>
              <a:rPr lang="en-US" dirty="0"/>
              <a:t>Not reading or Exams</a:t>
            </a:r>
          </a:p>
          <a:p>
            <a:pPr lvl="1"/>
            <a:r>
              <a:rPr lang="en-US" dirty="0"/>
              <a:t>Granted for instances such as illness</a:t>
            </a:r>
          </a:p>
          <a:p>
            <a:pPr lvl="1"/>
            <a:r>
              <a:rPr lang="en-US" dirty="0"/>
              <a:t>Not including University-excused extensions (attending a funeral, athletics, </a:t>
            </a:r>
            <a:r>
              <a:rPr lang="en-US" dirty="0" err="1"/>
              <a:t>ect</a:t>
            </a:r>
            <a:r>
              <a:rPr lang="en-US" dirty="0"/>
              <a:t>.)</a:t>
            </a:r>
          </a:p>
          <a:p>
            <a:pPr lvl="1"/>
            <a:endParaRPr lang="en-US" dirty="0"/>
          </a:p>
          <a:p>
            <a:r>
              <a:rPr lang="en-US" dirty="0"/>
              <a:t>Automatically granted if you haven’t used</a:t>
            </a:r>
          </a:p>
          <a:p>
            <a:endParaRPr lang="en-US" dirty="0"/>
          </a:p>
          <a:p>
            <a:r>
              <a:rPr lang="en-US" dirty="0"/>
              <a:t>A way for me to proactively help students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611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4148-165B-4FEC-BFC4-687CA574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 of Class Work 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C3E4-0748-4E78-8582-9AB68C88F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Federal Law, a "</a:t>
            </a:r>
            <a:r>
              <a:rPr lang="en-US" dirty="0">
                <a:hlinkClick r:id="rId2" action="ppaction://hlinkfile"/>
              </a:rPr>
              <a:t>Credit Hour</a:t>
            </a:r>
            <a:r>
              <a:rPr lang="en-US" dirty="0"/>
              <a:t>" is legally defined as follows:</a:t>
            </a:r>
          </a:p>
          <a:p>
            <a:pPr lvl="1"/>
            <a:r>
              <a:rPr lang="en-US" dirty="0"/>
              <a:t>An amount of work that reasonably approximates </a:t>
            </a:r>
            <a:r>
              <a:rPr lang="en-US" b="1" dirty="0">
                <a:solidFill>
                  <a:srgbClr val="40FFFF"/>
                </a:solidFill>
              </a:rPr>
              <a:t>not less than</a:t>
            </a:r>
            <a:r>
              <a:rPr lang="en-US" dirty="0"/>
              <a:t>: </a:t>
            </a:r>
          </a:p>
          <a:p>
            <a:pPr lvl="2"/>
            <a:r>
              <a:rPr lang="en-US" dirty="0"/>
              <a:t>One hour of classroom or direct faculty instruction and a </a:t>
            </a:r>
            <a:r>
              <a:rPr lang="en-US" b="1" dirty="0">
                <a:solidFill>
                  <a:srgbClr val="FFFF00"/>
                </a:solidFill>
              </a:rPr>
              <a:t>minimum</a:t>
            </a:r>
            <a:r>
              <a:rPr lang="en-US" dirty="0"/>
              <a:t> of two hours of out of class student work each week for approximately fifteen weeks for a semester</a:t>
            </a:r>
          </a:p>
          <a:p>
            <a:r>
              <a:rPr lang="en-US" dirty="0"/>
              <a:t>For this course: That is an average of 7.5 hours/week</a:t>
            </a:r>
          </a:p>
          <a:p>
            <a:pPr lvl="1"/>
            <a:r>
              <a:rPr lang="en-US" dirty="0"/>
              <a:t>Last 3 years of CIF Scores: 7.4 hours</a:t>
            </a:r>
          </a:p>
          <a:p>
            <a:endParaRPr lang="en-US" dirty="0"/>
          </a:p>
          <a:p>
            <a:r>
              <a:rPr lang="en-US" dirty="0"/>
              <a:t>If you are struggling, find me or a TA</a:t>
            </a:r>
          </a:p>
        </p:txBody>
      </p:sp>
    </p:spTree>
    <p:extLst>
      <p:ext uri="{BB962C8B-B14F-4D97-AF65-F5344CB8AC3E}">
        <p14:creationId xmlns:p14="http://schemas.microsoft.com/office/powerpoint/2010/main" val="1857542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A060-9FF6-416C-BB25-2442F500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Place to Discuss AI and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C2AB4-BD36-4595-B44B-28D900C37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old calculator gives insight into a new problem…</a:t>
            </a:r>
          </a:p>
        </p:txBody>
      </p:sp>
      <p:pic>
        <p:nvPicPr>
          <p:cNvPr id="1026" name="Picture 2" descr="Peek Inside A Mechanical Calculator">
            <a:extLst>
              <a:ext uri="{FF2B5EF4-FFF2-40B4-BE49-F238E27FC236}">
                <a16:creationId xmlns:a16="http://schemas.microsoft.com/office/drawing/2014/main" id="{326C4D0A-33A7-48C9-BF54-9A722CF89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336" y="2675311"/>
            <a:ext cx="5593328" cy="355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663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E2F2-E914-4A59-85AA-79E0EE9E9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Good Place to Discuss AI and 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6D8BD-FFC6-4ADE-BCA9-998EDC05B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Someday, AI may be able to reliably develop engineering-quality code</a:t>
            </a:r>
          </a:p>
        </p:txBody>
      </p:sp>
      <p:pic>
        <p:nvPicPr>
          <p:cNvPr id="2050" name="Picture 2" descr="There may come a day when i practice guitar without misplacing a pick , but  it is not this day! - Meme Generator">
            <a:extLst>
              <a:ext uri="{FF2B5EF4-FFF2-40B4-BE49-F238E27FC236}">
                <a16:creationId xmlns:a16="http://schemas.microsoft.com/office/drawing/2014/main" id="{685074E3-0E7D-4976-8865-40E9C9CF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712" y="2473325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64A27-F616-4087-B402-6129A4D0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Integrity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59E9B-5767-4B30-BD5E-F40E2D802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rule of thumb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85A0D-6040-4107-88E7-49A112695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11" y="2830632"/>
            <a:ext cx="6385508" cy="156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1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4026" y="365125"/>
            <a:ext cx="7590470" cy="1325563"/>
          </a:xfrm>
        </p:spPr>
        <p:txBody>
          <a:bodyPr/>
          <a:lstStyle/>
          <a:p>
            <a:r>
              <a:rPr lang="en-US" dirty="0"/>
              <a:t>Unicorn Chaser: Last Minute!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0487" y="1825625"/>
            <a:ext cx="7268705" cy="4351338"/>
          </a:xfrm>
        </p:spPr>
        <p:txBody>
          <a:bodyPr>
            <a:normAutofit/>
          </a:bodyPr>
          <a:lstStyle/>
          <a:p>
            <a:r>
              <a:rPr lang="en-US" dirty="0"/>
              <a:t>What it’s like for the Professor when there is exactly one minute left in Lecture</a:t>
            </a:r>
          </a:p>
          <a:p>
            <a:endParaRPr lang="en-US" dirty="0"/>
          </a:p>
          <a:p>
            <a:r>
              <a:rPr lang="en-US" dirty="0"/>
              <a:t>Instagram Artist:</a:t>
            </a:r>
          </a:p>
          <a:p>
            <a:pPr lvl="1"/>
            <a:r>
              <a:rPr lang="en-US" dirty="0"/>
              <a:t>@</a:t>
            </a:r>
            <a:r>
              <a:rPr lang="en-US" dirty="0" err="1"/>
              <a:t>jakekrantz</a:t>
            </a:r>
            <a:endParaRPr lang="en-US" dirty="0"/>
          </a:p>
          <a:p>
            <a:pPr lvl="1"/>
            <a:r>
              <a:rPr lang="en-US" dirty="0"/>
              <a:t>Source: </a:t>
            </a:r>
            <a:r>
              <a:rPr lang="en-US" dirty="0">
                <a:hlinkClick r:id="rId4"/>
              </a:rPr>
              <a:t>https://www.instagram.com/p/CQPMA4qAMht/</a:t>
            </a:r>
            <a:r>
              <a:rPr lang="en-US" dirty="0"/>
              <a:t> </a:t>
            </a:r>
          </a:p>
        </p:txBody>
      </p:sp>
      <p:pic>
        <p:nvPicPr>
          <p:cNvPr id="4" name="Lecture 01 - Instagra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3438" y="410704"/>
            <a:ext cx="3487118" cy="619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60018-81C6-4FD2-BE49-B8A8955D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BB7549-7A4C-48E7-AD82-98610EE479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81818"/>
              </a:clrFrom>
              <a:clrTo>
                <a:srgbClr val="18181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9112" y="1651869"/>
            <a:ext cx="111537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A989-94A7-4308-A47D-B03AFC5B7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Think, Pair, and Share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9F675-863E-4E2D-AC72-591A33E1F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FF7C80"/>
                </a:solidFill>
              </a:rPr>
              <a:t>Python</a:t>
            </a:r>
            <a:r>
              <a:rPr lang="en-US" dirty="0"/>
              <a:t> in your programming?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40FFFF"/>
                </a:solidFill>
              </a:rPr>
              <a:t>C</a:t>
            </a:r>
            <a:r>
              <a:rPr lang="en-US" dirty="0"/>
              <a:t> in your programming?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would you want to use </a:t>
            </a:r>
            <a:r>
              <a:rPr lang="en-US" dirty="0">
                <a:solidFill>
                  <a:srgbClr val="FFFF00"/>
                </a:solidFill>
              </a:rPr>
              <a:t>Assembly Language </a:t>
            </a:r>
            <a:r>
              <a:rPr lang="en-US" dirty="0"/>
              <a:t>in your programming?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10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CF7E5-00C4-432A-A776-8C4A18757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F004-5F05-47CC-8774-3EDE20CB9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0513B-2594-4C45-87A9-0EB5A740A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793" y="1667446"/>
            <a:ext cx="5504414" cy="46676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0FA9C-6648-4E48-AE37-AC74D22F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2843212"/>
            <a:ext cx="11706225" cy="11715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373324-AED5-4C3D-B55E-0F2C16A6D7B9}"/>
              </a:ext>
            </a:extLst>
          </p:cNvPr>
          <p:cNvSpPr/>
          <p:nvPr/>
        </p:nvSpPr>
        <p:spPr>
          <a:xfrm>
            <a:off x="242887" y="2843212"/>
            <a:ext cx="10515600" cy="314056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7BD5A6-2E10-4F9B-B3A9-B5D4C7125C80}"/>
              </a:ext>
            </a:extLst>
          </p:cNvPr>
          <p:cNvSpPr/>
          <p:nvPr/>
        </p:nvSpPr>
        <p:spPr>
          <a:xfrm>
            <a:off x="242886" y="3161266"/>
            <a:ext cx="11706225" cy="26773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EDBA00-8A31-4C09-820D-DC7CFB665A8A}"/>
              </a:ext>
            </a:extLst>
          </p:cNvPr>
          <p:cNvSpPr/>
          <p:nvPr/>
        </p:nvSpPr>
        <p:spPr>
          <a:xfrm>
            <a:off x="242886" y="3430070"/>
            <a:ext cx="8262759" cy="316984"/>
          </a:xfrm>
          <a:prstGeom prst="rect">
            <a:avLst/>
          </a:prstGeom>
          <a:solidFill>
            <a:schemeClr val="accent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61633F-ABD9-4E40-A731-09BEAB952555}"/>
              </a:ext>
            </a:extLst>
          </p:cNvPr>
          <p:cNvSpPr/>
          <p:nvPr/>
        </p:nvSpPr>
        <p:spPr>
          <a:xfrm>
            <a:off x="8626415" y="3429000"/>
            <a:ext cx="3322696" cy="318053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9BB4B9-C56B-4B59-99DA-BD063903CDD0}"/>
              </a:ext>
            </a:extLst>
          </p:cNvPr>
          <p:cNvSpPr/>
          <p:nvPr/>
        </p:nvSpPr>
        <p:spPr>
          <a:xfrm>
            <a:off x="242886" y="3747053"/>
            <a:ext cx="8676823" cy="267734"/>
          </a:xfrm>
          <a:prstGeom prst="rect">
            <a:avLst/>
          </a:prstGeom>
          <a:solidFill>
            <a:srgbClr val="FFFF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3A5F67-E8BE-4060-90B6-04112F6FD063}"/>
              </a:ext>
            </a:extLst>
          </p:cNvPr>
          <p:cNvSpPr txBox="1"/>
          <p:nvPr/>
        </p:nvSpPr>
        <p:spPr>
          <a:xfrm>
            <a:off x="5683962" y="6470078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9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B4B1-1F3E-4331-AF81-B6913134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look under the 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4EBAD-F766-4E2E-B683-5A573123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what happens when we generate assembly language</a:t>
            </a:r>
          </a:p>
          <a:p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–S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loop.c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python –m dis loop.py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C runs directly in the local machine architecture</a:t>
            </a:r>
          </a:p>
          <a:p>
            <a:r>
              <a:rPr lang="en-US" dirty="0"/>
              <a:t>Python runs in the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370314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70100-B16B-47BE-A59D-D094D15A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Abstractions in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BC49E-4281-4FDC-B3CB-33953A6D0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C06F26-A017-4CC3-9413-2AD2F264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63637"/>
            <a:ext cx="5934975" cy="29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ckers attack Casino’s smart thermometer to obtain sensitive data">
            <a:extLst>
              <a:ext uri="{FF2B5EF4-FFF2-40B4-BE49-F238E27FC236}">
                <a16:creationId xmlns:a16="http://schemas.microsoft.com/office/drawing/2014/main" id="{7780F8C2-D671-48FD-A64A-52D641A2D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701" y="2363637"/>
            <a:ext cx="6254551" cy="2967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96279-B3AE-4B5B-B7E7-8023FE4DC961}"/>
              </a:ext>
            </a:extLst>
          </p:cNvPr>
          <p:cNvSpPr txBox="1"/>
          <p:nvPr/>
        </p:nvSpPr>
        <p:spPr>
          <a:xfrm>
            <a:off x="2514601" y="6345643"/>
            <a:ext cx="6840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Inter"/>
                <a:hlinkClick r:id="rId4"/>
              </a:rPr>
              <a:t>Hackers attack Casino’s fish tank thermometer to obtain sensitive data</a:t>
            </a:r>
            <a:endParaRPr lang="en-US" b="1" i="0" dirty="0">
              <a:solidFill>
                <a:schemeClr val="bg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15669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4510-2FF7-794A-99F7-1A125E2F4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course: Computer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19B6E-3718-F29D-A8E7-7B307EA47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hlinkClick r:id="rId2"/>
              </a:rPr>
              <a:t>Spectre</a:t>
            </a:r>
            <a:r>
              <a:rPr lang="en-US" sz="3200" dirty="0">
                <a:hlinkClick r:id="rId2"/>
              </a:rPr>
              <a:t>, Meltdown</a:t>
            </a:r>
            <a:endParaRPr lang="en-US" sz="3200" dirty="0"/>
          </a:p>
          <a:p>
            <a:pPr lvl="1"/>
            <a:r>
              <a:rPr lang="en-US" sz="2667" dirty="0">
                <a:hlinkClick r:id="rId3"/>
              </a:rPr>
              <a:t>Likely tens of billions of dollars impact</a:t>
            </a:r>
            <a:endParaRPr lang="en-US" sz="2667" dirty="0"/>
          </a:p>
          <a:p>
            <a:r>
              <a:rPr lang="en-US" sz="3200" dirty="0">
                <a:hlinkClick r:id="rId4"/>
              </a:rPr>
              <a:t>Stealing Intel encryption keys</a:t>
            </a:r>
            <a:endParaRPr lang="en-US" sz="3200" dirty="0"/>
          </a:p>
          <a:p>
            <a:r>
              <a:rPr lang="en-US" sz="3200" dirty="0">
                <a:hlinkClick r:id="rId5"/>
              </a:rPr>
              <a:t>Unlocking features in Tesla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hlinkClick r:id="rId6"/>
              </a:rPr>
              <a:t>Prof. Morrison’s Patent</a:t>
            </a:r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37643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E5959"/>
      </a:hlink>
      <a:folHlink>
        <a:srgbClr val="00A5B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82666</TotalTime>
  <Words>1753</Words>
  <Application>Microsoft Office PowerPoint</Application>
  <PresentationFormat>Widescreen</PresentationFormat>
  <Paragraphs>301</Paragraphs>
  <Slides>36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Adobe Garamond Pro</vt:lpstr>
      <vt:lpstr>Arial</vt:lpstr>
      <vt:lpstr>Calibri</vt:lpstr>
      <vt:lpstr>Courier</vt:lpstr>
      <vt:lpstr>Courier New</vt:lpstr>
      <vt:lpstr>GalaxiePolaris-Book</vt:lpstr>
      <vt:lpstr>Helvetica</vt:lpstr>
      <vt:lpstr>Helvetica Neue</vt:lpstr>
      <vt:lpstr>Inter</vt:lpstr>
      <vt:lpstr>Office Theme</vt:lpstr>
      <vt:lpstr>Lecture 00 – Introduction to Computer Architecture </vt:lpstr>
      <vt:lpstr>An Introductory Case Study</vt:lpstr>
      <vt:lpstr>Scooter Computer and Mr. Chips</vt:lpstr>
      <vt:lpstr>Time Comparison</vt:lpstr>
      <vt:lpstr>Think, Pair, and Share</vt:lpstr>
      <vt:lpstr>In the News</vt:lpstr>
      <vt:lpstr>A look under the hood</vt:lpstr>
      <vt:lpstr>Abstractions in Programming</vt:lpstr>
      <vt:lpstr>Why this course: Computer Security</vt:lpstr>
      <vt:lpstr>Why this course: Custom Silicon</vt:lpstr>
      <vt:lpstr>Why Computer Architecture?</vt:lpstr>
      <vt:lpstr>What is Computer Architecture?</vt:lpstr>
      <vt:lpstr>Recall from Logic Design</vt:lpstr>
      <vt:lpstr>Computer Architecture Catalog Description</vt:lpstr>
      <vt:lpstr>Computer Architecture Breakdown</vt:lpstr>
      <vt:lpstr>Benefits of Computer Architecture</vt:lpstr>
      <vt:lpstr>Why is the “ugly” code faster?</vt:lpstr>
      <vt:lpstr>Efficient Memory Access</vt:lpstr>
      <vt:lpstr>Course Topics</vt:lpstr>
      <vt:lpstr>Course Topics</vt:lpstr>
      <vt:lpstr>Course Information</vt:lpstr>
      <vt:lpstr>Textbook</vt:lpstr>
      <vt:lpstr>Office Hours</vt:lpstr>
      <vt:lpstr>Reading</vt:lpstr>
      <vt:lpstr>zyBook</vt:lpstr>
      <vt:lpstr>Homework Assignments</vt:lpstr>
      <vt:lpstr>Three Exams</vt:lpstr>
      <vt:lpstr>Three Exams</vt:lpstr>
      <vt:lpstr>Total Points</vt:lpstr>
      <vt:lpstr>Grade Breakdown</vt:lpstr>
      <vt:lpstr>Extension Tokens</vt:lpstr>
      <vt:lpstr>Out of Class Work Expectations</vt:lpstr>
      <vt:lpstr>A Good Place to Discuss AI and Coding</vt:lpstr>
      <vt:lpstr>A Good Place to Discuss AI and Coding</vt:lpstr>
      <vt:lpstr>Academic Integrity</vt:lpstr>
      <vt:lpstr>Unicorn Chaser: Last Minute!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Proposed Electronic Design Automation Emphasis with Computer Engineering</dc:title>
  <dc:creator>Matt</dc:creator>
  <cp:lastModifiedBy>Matthew Morrison</cp:lastModifiedBy>
  <cp:revision>1618</cp:revision>
  <dcterms:created xsi:type="dcterms:W3CDTF">2018-05-06T19:19:42Z</dcterms:created>
  <dcterms:modified xsi:type="dcterms:W3CDTF">2024-01-16T05:37:52Z</dcterms:modified>
</cp:coreProperties>
</file>